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17"/>
  </p:notesMasterIdLst>
  <p:sldIdLst>
    <p:sldId id="256" r:id="rId2"/>
    <p:sldId id="265" r:id="rId3"/>
    <p:sldId id="266" r:id="rId4"/>
    <p:sldId id="267" r:id="rId5"/>
    <p:sldId id="257" r:id="rId6"/>
    <p:sldId id="258" r:id="rId7"/>
    <p:sldId id="259" r:id="rId8"/>
    <p:sldId id="261" r:id="rId9"/>
    <p:sldId id="260" r:id="rId10"/>
    <p:sldId id="262" r:id="rId11"/>
    <p:sldId id="268" r:id="rId12"/>
    <p:sldId id="270" r:id="rId13"/>
    <p:sldId id="271" r:id="rId14"/>
    <p:sldId id="273" r:id="rId15"/>
    <p:sldId id="274" r:id="rId1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436" userDrawn="1">
          <p15:clr>
            <a:srgbClr val="A4A3A4"/>
          </p15:clr>
        </p15:guide>
        <p15:guide id="4" orient="horz" pos="1570" userDrawn="1">
          <p15:clr>
            <a:srgbClr val="A4A3A4"/>
          </p15:clr>
        </p15:guide>
        <p15:guide id="5" pos="4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8F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8"/>
    <p:restoredTop sz="94745"/>
  </p:normalViewPr>
  <p:slideViewPr>
    <p:cSldViewPr>
      <p:cViewPr varScale="1">
        <p:scale>
          <a:sx n="81" d="100"/>
          <a:sy n="81" d="100"/>
        </p:scale>
        <p:origin x="978" y="60"/>
      </p:cViewPr>
      <p:guideLst>
        <p:guide orient="horz" pos="2160"/>
        <p:guide pos="3120"/>
        <p:guide orient="horz" pos="436"/>
        <p:guide orient="horz" pos="1570"/>
        <p:guide pos="4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206F9-9910-429F-82AE-332597DB300B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0012A-3025-424E-8D9B-D9594C9BA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72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0012A-3025-424E-8D9B-D9594C9BA7E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3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0012A-3025-424E-8D9B-D9594C9BA7E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64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0012A-3025-424E-8D9B-D9594C9BA7E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68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0012A-3025-424E-8D9B-D9594C9BA7E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47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0012A-3025-424E-8D9B-D9594C9BA7E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77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0012A-3025-424E-8D9B-D9594C9BA7E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016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0012A-3025-424E-8D9B-D9594C9BA7E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68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0012A-3025-424E-8D9B-D9594C9BA7E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99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49B-6CE0-4BA0-A1FB-E1B2212E399B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554-2CC3-4561-B38B-EDE081A4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49B-6CE0-4BA0-A1FB-E1B2212E399B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554-2CC3-4561-B38B-EDE081A4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49B-6CE0-4BA0-A1FB-E1B2212E399B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554-2CC3-4561-B38B-EDE081A4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49B-6CE0-4BA0-A1FB-E1B2212E399B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554-2CC3-4561-B38B-EDE081A4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49B-6CE0-4BA0-A1FB-E1B2212E399B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554-2CC3-4561-B38B-EDE081A4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49B-6CE0-4BA0-A1FB-E1B2212E399B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554-2CC3-4561-B38B-EDE081A4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49B-6CE0-4BA0-A1FB-E1B2212E399B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554-2CC3-4561-B38B-EDE081A4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49B-6CE0-4BA0-A1FB-E1B2212E399B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554-2CC3-4561-B38B-EDE081A4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49B-6CE0-4BA0-A1FB-E1B2212E399B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554-2CC3-4561-B38B-EDE081A4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49B-6CE0-4BA0-A1FB-E1B2212E399B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554-2CC3-4561-B38B-EDE081A4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849B-6CE0-4BA0-A1FB-E1B2212E399B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554-2CC3-4561-B38B-EDE081A4D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D849B-6CE0-4BA0-A1FB-E1B2212E399B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85554-2CC3-4561-B38B-EDE081A4D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svQYEPSKsM 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03" y="1683070"/>
            <a:ext cx="7408413" cy="4145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029" y="6669360"/>
            <a:ext cx="9906000" cy="928694"/>
          </a:xfrm>
        </p:spPr>
        <p:txBody>
          <a:bodyPr>
            <a:normAutofit fontScale="90000"/>
          </a:bodyPr>
          <a:lstStyle/>
          <a:p>
            <a:r>
              <a:rPr lang="ru-RU" sz="1192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.</a:t>
            </a:r>
            <a:r>
              <a:rPr lang="ru-RU" sz="26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ru-RU" sz="26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</a:rPr>
              <a:t/>
            </a:r>
            <a:br>
              <a:rPr lang="ru-RU" dirty="0" smtClean="0">
                <a:latin typeface="Bookman Old Style" panose="02050604050505020204" pitchFamily="18" charset="0"/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48790" y="1324563"/>
            <a:ext cx="3021612" cy="358507"/>
          </a:xfrm>
        </p:spPr>
        <p:txBody>
          <a:bodyPr>
            <a:normAutofit/>
          </a:bodyPr>
          <a:lstStyle/>
          <a:p>
            <a:r>
              <a:rPr lang="ru-RU" sz="1517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Просветительский семинар:</a:t>
            </a:r>
            <a:endParaRPr lang="ru-RU" sz="1517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664" y="749382"/>
            <a:ext cx="604446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cap="small" smtClean="0">
                <a:solidFill>
                  <a:srgbClr val="002060"/>
                </a:solidFill>
                <a:latin typeface="Bookman Old Style" pitchFamily="18" charset="0"/>
                <a:ea typeface="Batang" pitchFamily="18" charset="-127"/>
              </a:rPr>
              <a:t>МИНИСТЕРСТВО ПО ДЕЛАМ МОЛОДЕЖИ РЕСПУБЛИКИ ДАГЕСТАН</a:t>
            </a:r>
            <a:endParaRPr lang="ru-RU" sz="1300" cap="small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0394" y="1873739"/>
            <a:ext cx="6825208" cy="500137"/>
          </a:xfrm>
          <a:prstGeom prst="rect">
            <a:avLst/>
          </a:prstGeom>
          <a:noFill/>
        </p:spPr>
        <p:txBody>
          <a:bodyPr wrap="square" lIns="99060" tIns="49530" rIns="99060" bIns="4953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600" dirty="0">
                <a:ln w="50800"/>
                <a:solidFill>
                  <a:srgbClr val="FF0000"/>
                </a:solidFill>
                <a:latin typeface="Bookman Old Style" pitchFamily="18" charset="0"/>
              </a:rPr>
              <a:t>«</a:t>
            </a:r>
            <a:r>
              <a:rPr lang="ru-RU" sz="2600" dirty="0">
                <a:ln w="50800"/>
                <a:solidFill>
                  <a:srgbClr val="002060"/>
                </a:solidFill>
                <a:latin typeface="Bookman Old Style" pitchFamily="18" charset="0"/>
              </a:rPr>
              <a:t>Историческая память – </a:t>
            </a:r>
            <a:r>
              <a:rPr lang="ru-RU" sz="2600" dirty="0">
                <a:ln w="50800"/>
                <a:solidFill>
                  <a:srgbClr val="C00000"/>
                </a:solidFill>
                <a:latin typeface="Bookman Old Style" pitchFamily="18" charset="0"/>
              </a:rPr>
              <a:t>как ориентир</a:t>
            </a:r>
            <a:r>
              <a:rPr lang="ru-RU" sz="2600" dirty="0">
                <a:ln w="50800"/>
                <a:solidFill>
                  <a:srgbClr val="002060"/>
                </a:solidFill>
                <a:latin typeface="Bookman Old Style" pitchFamily="18" charset="0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10574" y="5986830"/>
            <a:ext cx="7884851" cy="500137"/>
          </a:xfrm>
          <a:prstGeom prst="rect">
            <a:avLst/>
          </a:prstGeom>
          <a:noFill/>
        </p:spPr>
        <p:txBody>
          <a:bodyPr wrap="none" lIns="99060" tIns="49530" rIns="99060" bIns="4953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300" dirty="0">
                <a:ln w="50800"/>
                <a:solidFill>
                  <a:srgbClr val="002060"/>
                </a:solidFill>
                <a:latin typeface="Bookman Old Style" pitchFamily="18" charset="0"/>
              </a:rPr>
              <a:t>Цель – просвещение молодежи в сфере  историко-культурного наследия Республик СКФО, </a:t>
            </a:r>
          </a:p>
          <a:p>
            <a:pPr algn="ctr"/>
            <a:r>
              <a:rPr lang="ru-RU" sz="1300" dirty="0">
                <a:ln w="50800"/>
                <a:solidFill>
                  <a:srgbClr val="002060"/>
                </a:solidFill>
                <a:latin typeface="Bookman Old Style" pitchFamily="18" charset="0"/>
              </a:rPr>
              <a:t>п</a:t>
            </a:r>
            <a:r>
              <a:rPr lang="ru-RU" sz="1300" dirty="0" smtClean="0">
                <a:ln w="50800"/>
                <a:solidFill>
                  <a:srgbClr val="002060"/>
                </a:solidFill>
                <a:latin typeface="Bookman Old Style" pitchFamily="18" charset="0"/>
              </a:rPr>
              <a:t>ривитие </a:t>
            </a:r>
            <a:r>
              <a:rPr lang="ru-RU" sz="1300" dirty="0">
                <a:ln w="50800"/>
                <a:solidFill>
                  <a:srgbClr val="002060"/>
                </a:solidFill>
                <a:latin typeface="Bookman Old Style" pitchFamily="18" charset="0"/>
              </a:rPr>
              <a:t>патриотических чувств к </a:t>
            </a:r>
            <a:r>
              <a:rPr lang="ru-RU" sz="1300" dirty="0" smtClean="0">
                <a:ln w="50800"/>
                <a:solidFill>
                  <a:srgbClr val="002060"/>
                </a:solidFill>
                <a:latin typeface="Bookman Old Style" pitchFamily="18" charset="0"/>
              </a:rPr>
              <a:t>Родине</a:t>
            </a:r>
            <a:r>
              <a:rPr lang="ru-RU" sz="1300" dirty="0">
                <a:ln w="50800"/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300" dirty="0" smtClean="0">
                <a:ln w="50800"/>
                <a:solidFill>
                  <a:srgbClr val="002060"/>
                </a:solidFill>
                <a:latin typeface="Bookman Old Style" pitchFamily="18" charset="0"/>
              </a:rPr>
              <a:t>путем обращения к историческому опыту</a:t>
            </a:r>
            <a:r>
              <a:rPr lang="ru-RU" sz="1300" dirty="0" smtClean="0">
                <a:ln w="50800"/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1300" dirty="0">
              <a:ln w="50800"/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49" y="190421"/>
            <a:ext cx="414301" cy="4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064" y="507829"/>
            <a:ext cx="8885872" cy="780087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Петербург, Калуга, Киев -  дорога в хадж длиною в 10 лет….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666" y="1825625"/>
            <a:ext cx="2830668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7" descr="имам шамиль с сыновьям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15" y="1291502"/>
            <a:ext cx="3797033" cy="510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7_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9066" y="2636912"/>
            <a:ext cx="2473796" cy="333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970" y="3060346"/>
            <a:ext cx="2123395" cy="3564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0274" y="327747"/>
            <a:ext cx="914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Условие заключение мира </a:t>
            </a:r>
            <a:r>
              <a:rPr lang="mr-IN" b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–</a:t>
            </a:r>
            <a:r>
              <a:rPr lang="ru-RU" b="1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 имам Шамиль должен покинуть Дагестан.</a:t>
            </a:r>
            <a:endParaRPr lang="ru-RU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84" y="1038366"/>
            <a:ext cx="3387147" cy="225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6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51808"/>
            <a:ext cx="8543925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Дагестан после Шамиля</a:t>
            </a:r>
            <a:r>
              <a:rPr lang="mr-IN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Мировая война</a:t>
            </a:r>
            <a:b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Конный полк «Дикая дивизия»</a:t>
            </a:r>
          </a:p>
        </p:txBody>
      </p:sp>
      <p:pic>
        <p:nvPicPr>
          <p:cNvPr id="4" name="Содержимое 3" descr="1222613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67" y="1673650"/>
            <a:ext cx="4017044" cy="2614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e0d549767e5946fffd39047a3f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437" y="2689175"/>
            <a:ext cx="5077061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92706" y="6393035"/>
            <a:ext cx="3310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Дагестанский конный полк в Петербурге перед мечетью.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8905" y="4318604"/>
            <a:ext cx="1426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Дикая Дивизия в атаке</a:t>
            </a:r>
            <a:endParaRPr 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1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479522"/>
            <a:ext cx="8448690" cy="77809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Имя Шамиля в Великой отечественной войне…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460" y="1052736"/>
            <a:ext cx="8401080" cy="37444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Великая отечественная война 1941-1945 года</a:t>
            </a:r>
          </a:p>
          <a:p>
            <a:pPr>
              <a:buNone/>
            </a:pPr>
            <a:r>
              <a:rPr lang="ru-RU" sz="1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Танковая колонна «Шамиль»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 — танковая колонна, действовавшая в составе частей РККА в годы Великой Отечественной войны.</a:t>
            </a:r>
          </a:p>
          <a:p>
            <a:pPr>
              <a:buNone/>
            </a:pP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Средства на её создание были собраны жителями Дагестанской АССР в 1942 году. Колонна получила своё название в честь национального героя </a:t>
            </a:r>
            <a:r>
              <a:rPr lang="ru-RU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Дагестана имама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Шамиля. В январе 1943 года И. В. Сталин поблагодарил жителей Дагестана за эту инициативу.</a:t>
            </a:r>
          </a:p>
          <a:p>
            <a:pPr>
              <a:buNone/>
            </a:pP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Танковая колонна действовала в составе 1-й танковой армии. На одном из танков </a:t>
            </a:r>
            <a:r>
              <a:rPr lang="ru-RU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этой колонны воевал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 Герой Советского Союза Ю. Г. Священко.</a:t>
            </a:r>
          </a:p>
          <a:p>
            <a:endParaRPr lang="ru-RU" sz="1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sz="1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84" y="3933056"/>
            <a:ext cx="3947903" cy="273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636515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240" y="2990746"/>
            <a:ext cx="2474071" cy="3681590"/>
          </a:xfrm>
          <a:prstGeom prst="rect">
            <a:avLst/>
          </a:prstGeom>
        </p:spPr>
      </p:pic>
      <p:pic>
        <p:nvPicPr>
          <p:cNvPr id="6" name="Рисунок 5" descr="armii_germany1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12" y="3458403"/>
            <a:ext cx="3143272" cy="20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0807153201_basayev_dagestan_1999_512x288_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57" y="2838800"/>
            <a:ext cx="2436829" cy="1370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c542a88d87521fc134d4706f8d3db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7379" y="3993700"/>
            <a:ext cx="2143140" cy="12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692150"/>
            <a:ext cx="8229600" cy="2192012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002060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Дагестан. 1999 год…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</a:br>
            <a:r>
              <a:rPr lang="ru-RU" sz="1300" dirty="0">
                <a:solidFill>
                  <a:srgbClr val="002060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/>
            </a:r>
            <a:br>
              <a:rPr lang="ru-RU" sz="1300" dirty="0">
                <a:solidFill>
                  <a:srgbClr val="002060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</a:br>
            <a:r>
              <a:rPr lang="ru-RU" sz="1400" dirty="0" smtClean="0">
                <a:solidFill>
                  <a:srgbClr val="002060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Вторжение боевиков в Дагестан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, также известное как 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Дагестанская война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 (фактически считается началом </a:t>
            </a:r>
            <a:r>
              <a:rPr lang="ru-RU" sz="1400" b="0" u="sng" dirty="0" smtClean="0">
                <a:solidFill>
                  <a:srgbClr val="002060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Второй чеченской войны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), — вооружённые столкновения, сопровождавшие ввод базировавшихся на территории </a:t>
            </a:r>
            <a:r>
              <a:rPr lang="ru-RU" sz="1400" b="0" u="sng" dirty="0" smtClean="0">
                <a:solidFill>
                  <a:srgbClr val="002060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Чечни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 отрядов «Исламской миротворческой бригады» под командованием Шамиля Басаева и Хаттаба на территорию Дагестана 7 августа — 14 сентября 1999 г</a:t>
            </a:r>
            <a:r>
              <a:rPr lang="ru-RU" sz="14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. 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Первоначально отряды боевиков вошли в Ботлихский (операция </a:t>
            </a:r>
            <a:r>
              <a:rPr lang="ru-RU" sz="1400" b="0" i="1" dirty="0" smtClean="0">
                <a:solidFill>
                  <a:srgbClr val="002060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«Имам Гази-Мухаммад»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 — 7—23 августа), а затем в Новолакский район Дагестана (операция </a:t>
            </a:r>
            <a:r>
              <a:rPr lang="ru-RU" sz="1400" b="0" i="1" dirty="0" smtClean="0">
                <a:solidFill>
                  <a:srgbClr val="002060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«Имам Гамзат-бек»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Bookman Old Style" charset="0"/>
                <a:ea typeface="Bookman Old Style" charset="0"/>
                <a:cs typeface="Bookman Old Style" charset="0"/>
              </a:rPr>
              <a:t> — 5—14 сентября)</a:t>
            </a:r>
            <a:endParaRPr lang="ru-RU" sz="1400" dirty="0">
              <a:solidFill>
                <a:srgbClr val="002060"/>
              </a:solidFill>
              <a:effectLst/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pic>
        <p:nvPicPr>
          <p:cNvPr id="4" name="Содержимое 3" descr="Дагестанское_ополчение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66279" y="3249753"/>
            <a:ext cx="2743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d248b3736292a2585415df60ca5c4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827" y="4164153"/>
            <a:ext cx="1928826" cy="1279455"/>
          </a:xfrm>
          <a:prstGeom prst="rect">
            <a:avLst/>
          </a:prstGeom>
        </p:spPr>
      </p:pic>
      <p:pic>
        <p:nvPicPr>
          <p:cNvPr id="8" name="Рисунок 7" descr="40e65251f2c9932218fcd4deb450e8fd01a581c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827" y="5286388"/>
            <a:ext cx="2442325" cy="1428760"/>
          </a:xfrm>
          <a:prstGeom prst="rect">
            <a:avLst/>
          </a:prstGeom>
        </p:spPr>
      </p:pic>
      <p:pic>
        <p:nvPicPr>
          <p:cNvPr id="9" name="Рисунок 8" descr="1430784513_dagestan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648" y="4838759"/>
            <a:ext cx="2585991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0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82" y="692150"/>
            <a:ext cx="8543925" cy="32702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Историческая память…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7182" y="2492375"/>
            <a:ext cx="4386262" cy="14944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Важно помнить откуда и </a:t>
            </a:r>
          </a:p>
          <a:p>
            <a:pPr>
              <a:buNone/>
            </a:pP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кто ты,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 чтобы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чувствовать себя </a:t>
            </a: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уверенно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в </a:t>
            </a:r>
            <a:r>
              <a:rPr lang="ru-RU" sz="1400" dirty="0">
                <a:solidFill>
                  <a:srgbClr val="002060"/>
                </a:solidFill>
                <a:latin typeface="Bookman Old Style" pitchFamily="18" charset="0"/>
              </a:rPr>
              <a:t>сегодняшнем дне…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1072" y="5444161"/>
            <a:ext cx="3829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Проспект имени Имама Шамиля. Г. Махачкала 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16" y="408113"/>
            <a:ext cx="6670834" cy="518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39572" y="2275377"/>
            <a:ext cx="7641337" cy="2266310"/>
          </a:xfrm>
        </p:spPr>
        <p:txBody>
          <a:bodyPr>
            <a:norm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effectLst/>
              </a:rPr>
              <a:t>Идея</a:t>
            </a:r>
            <a:r>
              <a:rPr lang="ru-RU" sz="1300" b="1" dirty="0">
                <a:solidFill>
                  <a:srgbClr val="002060"/>
                </a:solidFill>
                <a:effectLst/>
              </a:rPr>
              <a:t>, разработка, дизайн:</a:t>
            </a:r>
            <a:r>
              <a:rPr lang="ru-RU" sz="1625" dirty="0">
                <a:solidFill>
                  <a:srgbClr val="002060"/>
                </a:solidFill>
                <a:effectLst/>
              </a:rPr>
              <a:t/>
            </a:r>
            <a:br>
              <a:rPr lang="ru-RU" sz="1625" dirty="0">
                <a:solidFill>
                  <a:srgbClr val="002060"/>
                </a:solidFill>
                <a:effectLst/>
              </a:rPr>
            </a:br>
            <a:r>
              <a:rPr lang="ru-RU" sz="1625" dirty="0">
                <a:solidFill>
                  <a:srgbClr val="002060"/>
                </a:solidFill>
                <a:effectLst/>
              </a:rPr>
              <a:t/>
            </a:r>
            <a:br>
              <a:rPr lang="ru-RU" sz="1625" dirty="0">
                <a:solidFill>
                  <a:srgbClr val="002060"/>
                </a:solidFill>
                <a:effectLst/>
              </a:rPr>
            </a:br>
            <a:r>
              <a:rPr lang="ru-RU" sz="1625" dirty="0" smtClean="0">
                <a:solidFill>
                  <a:srgbClr val="002060"/>
                </a:solidFill>
                <a:effectLst/>
              </a:rPr>
              <a:t>Управление гражданско-патриотического</a:t>
            </a:r>
            <a:r>
              <a:rPr lang="ru-RU" sz="1625" dirty="0">
                <a:solidFill>
                  <a:srgbClr val="002060"/>
                </a:solidFill>
                <a:effectLst/>
              </a:rPr>
              <a:t/>
            </a:r>
            <a:br>
              <a:rPr lang="ru-RU" sz="1625" dirty="0">
                <a:solidFill>
                  <a:srgbClr val="002060"/>
                </a:solidFill>
                <a:effectLst/>
              </a:rPr>
            </a:br>
            <a:r>
              <a:rPr lang="ru-RU" sz="1625" dirty="0">
                <a:solidFill>
                  <a:srgbClr val="002060"/>
                </a:solidFill>
                <a:effectLst/>
              </a:rPr>
              <a:t> </a:t>
            </a:r>
            <a:r>
              <a:rPr lang="ru-RU" sz="1625" dirty="0" smtClean="0">
                <a:solidFill>
                  <a:srgbClr val="002060"/>
                </a:solidFill>
                <a:effectLst/>
              </a:rPr>
              <a:t>воспитания и профилактических программ</a:t>
            </a:r>
            <a:r>
              <a:rPr lang="ru-RU" sz="1625" dirty="0">
                <a:solidFill>
                  <a:srgbClr val="002060"/>
                </a:solidFill>
                <a:effectLst/>
              </a:rPr>
              <a:t/>
            </a:r>
            <a:br>
              <a:rPr lang="ru-RU" sz="1625" dirty="0">
                <a:solidFill>
                  <a:srgbClr val="002060"/>
                </a:solidFill>
                <a:effectLst/>
              </a:rPr>
            </a:br>
            <a:r>
              <a:rPr lang="ru-RU" sz="1625" dirty="0">
                <a:solidFill>
                  <a:srgbClr val="002060"/>
                </a:solidFill>
                <a:effectLst/>
              </a:rPr>
              <a:t/>
            </a:r>
            <a:br>
              <a:rPr lang="ru-RU" sz="1625" dirty="0">
                <a:solidFill>
                  <a:srgbClr val="002060"/>
                </a:solidFill>
                <a:effectLst/>
              </a:rPr>
            </a:br>
            <a:r>
              <a:rPr lang="ru-RU" sz="1625" dirty="0">
                <a:solidFill>
                  <a:srgbClr val="002060"/>
                </a:solidFill>
                <a:effectLst/>
              </a:rPr>
              <a:t>Министерства по делам молодежи Республики Дагестан</a:t>
            </a:r>
            <a:br>
              <a:rPr lang="ru-RU" sz="1625" dirty="0">
                <a:solidFill>
                  <a:srgbClr val="002060"/>
                </a:solidFill>
                <a:effectLst/>
              </a:rPr>
            </a:br>
            <a:endParaRPr lang="ru-RU" sz="1625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6619" y="5318051"/>
            <a:ext cx="3241593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300" b="1" dirty="0">
              <a:solidFill>
                <a:srgbClr val="002060"/>
              </a:solidFill>
            </a:endParaRPr>
          </a:p>
          <a:p>
            <a:r>
              <a:rPr lang="ru-RU" sz="1300" dirty="0">
                <a:solidFill>
                  <a:srgbClr val="002060"/>
                </a:solidFill>
              </a:rPr>
              <a:t>  Просветительский портал проекта:</a:t>
            </a:r>
          </a:p>
          <a:p>
            <a:r>
              <a:rPr lang="ru-RU" sz="1300" b="1" dirty="0">
                <a:solidFill>
                  <a:srgbClr val="002060"/>
                </a:solidFill>
              </a:rPr>
              <a:t>               </a:t>
            </a:r>
            <a:r>
              <a:rPr lang="ru-RU" sz="1300" b="1" dirty="0" err="1">
                <a:solidFill>
                  <a:srgbClr val="002060"/>
                </a:solidFill>
              </a:rPr>
              <a:t>мирныйдагестан.рф</a:t>
            </a:r>
            <a:endParaRPr lang="ru-RU" sz="1300" b="1" dirty="0">
              <a:solidFill>
                <a:srgbClr val="002060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12" y="543697"/>
            <a:ext cx="508595" cy="508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38" y="4877189"/>
            <a:ext cx="2154681" cy="17835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495" y="5207690"/>
            <a:ext cx="1122568" cy="11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4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8604" y="2276872"/>
            <a:ext cx="7128792" cy="19447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Историческая память…нужна  и важна ли она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			в 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век глобализации?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Пролистаем страницы истории </a:t>
            </a:r>
            <a:endParaRPr lang="ru-RU" sz="16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		</a:t>
            </a:r>
            <a:r>
              <a:rPr lang="ru-RU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и 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проведем </a:t>
            </a:r>
            <a:r>
              <a:rPr lang="ru-RU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сравнительный анализ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349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707306"/>
            <a:ext cx="8374487" cy="420154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Последствия отсутствия исторической памяти…</a:t>
            </a:r>
          </a:p>
        </p:txBody>
      </p:sp>
      <p:pic>
        <p:nvPicPr>
          <p:cNvPr id="13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37" y="2922801"/>
            <a:ext cx="3192950" cy="273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72" y="2922801"/>
            <a:ext cx="3767070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20686" y="5655023"/>
            <a:ext cx="2525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Центральные регионы РФ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2438" y="5652823"/>
            <a:ext cx="2997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Северокавказские </a:t>
            </a:r>
            <a:r>
              <a:rPr lang="ru-RU" sz="140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регионы </a:t>
            </a:r>
            <a:r>
              <a:rPr lang="ru-RU" sz="140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РФ</a:t>
            </a:r>
            <a:endParaRPr lang="ru-RU" sz="1400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39" y="1967599"/>
            <a:ext cx="2625945" cy="191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56" y="1792372"/>
            <a:ext cx="2989093" cy="194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91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1481" y="2276872"/>
            <a:ext cx="8283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	Некоторые молодые люди, попавшие в вербовочные сети радикалов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уверенны в том, что в лесах и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бандподпольях</a:t>
            </a:r>
            <a:r>
              <a:rPr lang="ru-RU" sz="16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они продолжают дело трех имамов эпохи Кавказской войны</a:t>
            </a:r>
            <a:endParaRPr lang="ru-RU" sz="1600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81" y="491909"/>
            <a:ext cx="8435637" cy="140968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Кавказская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война. </a:t>
            </a:r>
            <a:br>
              <a:rPr lang="ru-RU" sz="200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Сравнительный анализ борьбы за независимость на Кавказе в 19 веке и идеологии радикалов последних десятилетий</a:t>
            </a:r>
            <a:endParaRPr lang="ru-RU" sz="2000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06506" y="4443113"/>
            <a:ext cx="8089900" cy="1907814"/>
          </a:xfrm>
        </p:spPr>
        <p:txBody>
          <a:bodyPr>
            <a:normAutofit/>
          </a:bodyPr>
          <a:lstStyle/>
          <a:p>
            <a:pPr marL="39623" indent="0">
              <a:buNone/>
            </a:pP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</a:rPr>
              <a:t>    </a:t>
            </a:r>
          </a:p>
        </p:txBody>
      </p:sp>
      <p:pic>
        <p:nvPicPr>
          <p:cNvPr id="12" name="Рисунок 11" descr="qwNVrSvf8V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96752"/>
            <a:ext cx="9906000" cy="56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905999" cy="1196752"/>
          </a:xfrm>
          <a:prstGeom prst="rect">
            <a:avLst/>
          </a:prstGeom>
          <a:solidFill>
            <a:srgbClr val="FA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69213" y="352984"/>
            <a:ext cx="8435637" cy="1409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Кавказская война. </a:t>
            </a:r>
            <a:b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Сравнительный анализ борьбы за независимость на Кавказе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19 веке и идеологии радикалов последних десятилетий</a:t>
            </a:r>
            <a:endParaRPr lang="ru-RU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0" y="1200591"/>
            <a:ext cx="9289032" cy="15440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-г</a:t>
            </a:r>
            <a:r>
              <a:rPr lang="ru-RU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еополитические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интересы </a:t>
            </a:r>
            <a: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трех </a:t>
            </a:r>
            <a:r>
              <a:rPr lang="en-US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держав на Кавказе: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Российской империи, Османской </a:t>
            </a:r>
            <a:r>
              <a:rPr lang="ru-RU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империи </a:t>
            </a:r>
            <a:endParaRPr lang="ru-RU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и </a:t>
            </a:r>
            <a:r>
              <a:rPr lang="ru-RU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Персии;</a:t>
            </a:r>
            <a:endParaRPr lang="ru-RU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-к</a:t>
            </a:r>
            <a:r>
              <a:rPr lang="ru-RU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олониальная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политика царской России на Кавказе, </a:t>
            </a:r>
            <a:r>
              <a:rPr lang="ru-RU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чрезмерная суровость ее наместников;</a:t>
            </a:r>
            <a:endParaRPr lang="ru-RU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-з</a:t>
            </a:r>
            <a:r>
              <a:rPr lang="ru-RU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акрытые </a:t>
            </a:r>
            <a:r>
              <a:rPr lang="ru-RU" sz="1400" dirty="0">
                <a:solidFill>
                  <a:srgbClr val="002060"/>
                </a:solidFill>
                <a:latin typeface="Bookman Old Style" panose="02050604050505020204" pitchFamily="18" charset="0"/>
              </a:rPr>
              <a:t>для торговли </a:t>
            </a:r>
            <a:r>
              <a:rPr lang="ru-RU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границы;</a:t>
            </a:r>
            <a:endParaRPr lang="ru-RU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-угроза крепостничества. </a:t>
            </a:r>
            <a:endParaRPr lang="ru-RU" sz="1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 descr="Карта_Кавказского_края_(1801-1813)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6696" y="2996952"/>
            <a:ext cx="5903133" cy="3588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35360" y="692150"/>
            <a:ext cx="1266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ричин</a:t>
            </a:r>
            <a:r>
              <a:rPr lang="ru-RU" sz="1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ы:</a:t>
            </a:r>
            <a:endParaRPr lang="ru-RU" sz="1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279894"/>
            <a:ext cx="8089900" cy="1095005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    Ядро борьбы за свободу.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        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ировые </a:t>
            </a:r>
            <a:r>
              <a:rPr lang="ru-RU" sz="2200" dirty="0">
                <a:solidFill>
                  <a:srgbClr val="002060"/>
                </a:solidFill>
                <a:latin typeface="Bookman Old Style" panose="02050604050505020204" pitchFamily="18" charset="0"/>
              </a:rPr>
              <a:t>ученые 19-го  века 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 </a:t>
            </a:r>
            <a:r>
              <a:rPr lang="ru-RU" sz="2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лидерах         противостояния                  </a:t>
            </a:r>
            <a:endParaRPr lang="ru-RU" sz="2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994" y="1660935"/>
            <a:ext cx="6786754" cy="4899726"/>
          </a:xfrm>
        </p:spPr>
        <p:txBody>
          <a:bodyPr>
            <a:normAutofit fontScale="32500" lnSpcReduction="20000"/>
          </a:bodyPr>
          <a:lstStyle/>
          <a:p>
            <a:pPr marL="148586" indent="0" rt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767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……</a:t>
            </a: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Дружил с храбрецом, шахидом Гази-Мухаммадом. Вместе с ним отправился в провинцию Кура в селение </a:t>
            </a:r>
            <a:r>
              <a:rPr lang="ru-RU" sz="4767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верхний </a:t>
            </a:r>
            <a:r>
              <a:rPr lang="ru-RU" sz="4767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Яраг</a:t>
            </a: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 для получения </a:t>
            </a:r>
            <a:r>
              <a:rPr lang="ru-RU" sz="4767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накшубандийского</a:t>
            </a: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4767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тариката</a:t>
            </a: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 от шейха Мухаммада </a:t>
            </a:r>
            <a:r>
              <a:rPr lang="ru-RU" sz="4767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афанди</a:t>
            </a:r>
            <a:r>
              <a:rPr lang="ru-RU" sz="4767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 После </a:t>
            </a: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этого аль-</a:t>
            </a:r>
            <a:r>
              <a:rPr lang="ru-RU" sz="4767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Яраги</a:t>
            </a: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 дал им обоим разрешение [на наставничество], и они вернулись в </a:t>
            </a:r>
            <a:r>
              <a:rPr lang="ru-RU" sz="4767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Гимры</a:t>
            </a:r>
            <a:r>
              <a:rPr lang="ru-RU" sz="4767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…</a:t>
            </a:r>
            <a:endParaRPr lang="ru-RU" sz="4767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148586" indent="0" rt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    История Шамиля обширна и известна и не нуждается в уточнении и дополнении.</a:t>
            </a:r>
          </a:p>
          <a:p>
            <a:pPr marL="148586" indent="0" rt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    Люди написали отдельные книги об этом и перевели на другие языки. Его хвалили многие люди из числа ученых  и знатных лиц, его считали Шейх-</a:t>
            </a:r>
            <a:r>
              <a:rPr lang="ru-RU" sz="4767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уль</a:t>
            </a: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-Исламом, Имамом религии и </a:t>
            </a:r>
            <a:r>
              <a:rPr lang="ru-RU" sz="4767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Муджадидом</a:t>
            </a:r>
            <a:r>
              <a:rPr lang="ru-RU" sz="4767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р</a:t>
            </a:r>
            <a:r>
              <a:rPr lang="ru-RU" sz="4767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елигии</a:t>
            </a: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, и что все его сражения являются истинными, соответствующими справедливому шариату.    </a:t>
            </a:r>
          </a:p>
          <a:p>
            <a:pPr marL="148586" indent="0" rtl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767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Также </a:t>
            </a: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его похвалил один из ученых </a:t>
            </a:r>
            <a:r>
              <a:rPr lang="ru-RU" sz="4767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Египта </a:t>
            </a:r>
            <a:r>
              <a:rPr lang="ru-RU" sz="4767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Ибрахим</a:t>
            </a: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 аль-</a:t>
            </a:r>
            <a:r>
              <a:rPr lang="ru-RU" sz="4767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Баджури</a:t>
            </a: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4767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 </a:t>
            </a: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аль-</a:t>
            </a:r>
            <a:r>
              <a:rPr lang="ru-RU" sz="4767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Мухаккик</a:t>
            </a: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4767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Шихабу</a:t>
            </a: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-д-Дин аль-</a:t>
            </a:r>
            <a:r>
              <a:rPr lang="ru-RU" sz="4767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Маржани</a:t>
            </a: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 аль-Казани и другие.</a:t>
            </a:r>
          </a:p>
          <a:p>
            <a:pPr marL="14858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    </a:t>
            </a:r>
            <a:b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ru-RU" sz="4767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14858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767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[ </a:t>
            </a:r>
            <a:r>
              <a:rPr lang="ru-RU" sz="4767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Назир</a:t>
            </a: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 ад-</a:t>
            </a:r>
            <a:r>
              <a:rPr lang="ru-RU" sz="4767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Дургели</a:t>
            </a: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,</a:t>
            </a:r>
            <a:r>
              <a:rPr lang="ru-RU" sz="4767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 «</a:t>
            </a:r>
            <a:r>
              <a:rPr lang="ru-RU" sz="4767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Нузхату</a:t>
            </a:r>
            <a:r>
              <a:rPr lang="ru-RU" sz="4767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-ль-</a:t>
            </a:r>
            <a:r>
              <a:rPr lang="ru-RU" sz="4767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Азхан</a:t>
            </a:r>
            <a:r>
              <a:rPr lang="ru-RU" sz="4767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» (Услада умов) , </a:t>
            </a:r>
            <a:r>
              <a:rPr lang="ru-RU" sz="4767" dirty="0">
                <a:solidFill>
                  <a:srgbClr val="002060"/>
                </a:solidFill>
                <a:latin typeface="Bookman Old Style" panose="02050604050505020204" pitchFamily="18" charset="0"/>
              </a:rPr>
              <a:t>44 стр. </a:t>
            </a:r>
            <a:r>
              <a:rPr lang="ru-RU" sz="4767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]</a:t>
            </a:r>
            <a:endParaRPr lang="ru-RU" sz="4767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39623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94" y="665922"/>
            <a:ext cx="3888046" cy="2916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750" r="7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369" y="2266957"/>
            <a:ext cx="2244671" cy="16835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52" y="3717081"/>
            <a:ext cx="2306250" cy="29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3" y="449440"/>
            <a:ext cx="4654201" cy="193477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Финал. </a:t>
            </a:r>
            <a:br>
              <a:rPr lang="ru-RU" sz="200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Август 1859-го 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года... </a:t>
            </a:r>
          </a:p>
        </p:txBody>
      </p:sp>
      <p:pic>
        <p:nvPicPr>
          <p:cNvPr id="8" name="Содержимое 7" descr="plen-550x39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544" y="2390778"/>
            <a:ext cx="5330943" cy="380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llbymsq ofakru ieb tlfui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111" y="188640"/>
            <a:ext cx="4824536" cy="3709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49719" y="4797152"/>
            <a:ext cx="4081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Последняя крепость </a:t>
            </a:r>
            <a:endParaRPr lang="ru-RU" sz="20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государства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Имамат – Гуниб. </a:t>
            </a:r>
            <a:b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Начало мира…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4964" y="630932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Заключение мира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2199" y="3995888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</a:rPr>
              <a:t>Вид на с.  Гуниб с горы </a:t>
            </a:r>
            <a:r>
              <a:rPr lang="ru-RU" sz="1000" dirty="0" err="1" smtClean="0">
                <a:solidFill>
                  <a:srgbClr val="002060"/>
                </a:solidFill>
              </a:rPr>
              <a:t>Турчидаг</a:t>
            </a:r>
            <a:r>
              <a:rPr lang="ru-RU" sz="1000" dirty="0" smtClean="0">
                <a:solidFill>
                  <a:srgbClr val="002060"/>
                </a:solidFill>
              </a:rPr>
              <a:t>. Лагерь Барятинского</a:t>
            </a:r>
            <a:endParaRPr 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80" y="2852936"/>
            <a:ext cx="5400600" cy="383342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692150"/>
            <a:ext cx="8496622" cy="438217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                                    Последствия</a:t>
            </a:r>
            <a:endParaRPr lang="ru-RU" sz="2200" b="1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512" y="1180141"/>
            <a:ext cx="9178702" cy="3654406"/>
          </a:xfrm>
        </p:spPr>
        <p:txBody>
          <a:bodyPr>
            <a:noAutofit/>
          </a:bodyPr>
          <a:lstStyle/>
          <a:p>
            <a:pPr marL="148586" indent="0">
              <a:buNone/>
            </a:pPr>
            <a:r>
              <a:rPr lang="ru-RU" sz="1400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1. </a:t>
            </a:r>
            <a:r>
              <a:rPr lang="ru-RU" sz="14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Население пережило войну и избежало крепостное право</a:t>
            </a:r>
            <a:r>
              <a:rPr lang="ru-RU" sz="14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.</a:t>
            </a:r>
            <a:endParaRPr lang="ru-RU" sz="1400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39623" indent="0">
              <a:buNone/>
            </a:pPr>
            <a:endParaRPr lang="ru-RU" sz="1400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39623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  2</a:t>
            </a:r>
            <a:r>
              <a:rPr lang="ru-RU" sz="1400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. Горцы сохранили свою </a:t>
            </a:r>
            <a:r>
              <a:rPr lang="ru-RU" sz="14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территорию.</a:t>
            </a:r>
            <a:endParaRPr lang="ru-RU" sz="1400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  3</a:t>
            </a:r>
            <a:r>
              <a:rPr lang="ru-RU" sz="1400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. Избежали  этно-культурной </a:t>
            </a:r>
            <a:r>
              <a:rPr lang="ru-RU" sz="14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ассимиляции.</a:t>
            </a:r>
            <a:endParaRPr lang="ru-RU" sz="1400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  4</a:t>
            </a:r>
            <a:r>
              <a:rPr lang="ru-RU" sz="1400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. Сохранили </a:t>
            </a:r>
            <a:r>
              <a:rPr lang="ru-RU" sz="14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вероисповедание.</a:t>
            </a:r>
            <a:endParaRPr lang="ru-RU" sz="1400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  5</a:t>
            </a:r>
            <a:r>
              <a:rPr lang="ru-RU" sz="1400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. Смягчилось </a:t>
            </a:r>
            <a:r>
              <a:rPr lang="ru-RU" sz="14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налогообложение.</a:t>
            </a:r>
            <a:endParaRPr lang="ru-RU" sz="1400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  6</a:t>
            </a:r>
            <a:r>
              <a:rPr lang="ru-RU" sz="1400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. Открылись </a:t>
            </a:r>
            <a:r>
              <a:rPr lang="ru-RU" sz="1400" dirty="0" smtClean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границы.</a:t>
            </a:r>
            <a:endParaRPr lang="ru-RU" sz="1400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3661</TotalTime>
  <Words>322</Words>
  <Application>Microsoft Office PowerPoint</Application>
  <PresentationFormat>Лист A4 (210x297 мм)</PresentationFormat>
  <Paragraphs>78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Batang</vt:lpstr>
      <vt:lpstr>Bookman Old Style</vt:lpstr>
      <vt:lpstr>Calibri</vt:lpstr>
      <vt:lpstr>Calibri Light</vt:lpstr>
      <vt:lpstr>Times New Roman</vt:lpstr>
      <vt:lpstr>Тема Office</vt:lpstr>
      <vt:lpstr>.  </vt:lpstr>
      <vt:lpstr>Презентация PowerPoint</vt:lpstr>
      <vt:lpstr>Последствия отсутствия исторической памяти…</vt:lpstr>
      <vt:lpstr>Презентация PowerPoint</vt:lpstr>
      <vt:lpstr>Кавказская война.  Сравнительный анализ борьбы за независимость на Кавказе в 19 веке и идеологии радикалов последних десятилетий</vt:lpstr>
      <vt:lpstr>Презентация PowerPoint</vt:lpstr>
      <vt:lpstr>          Ядро борьбы за свободу.               Мировые ученые 19-го  века о лидерах         противостояния                  </vt:lpstr>
      <vt:lpstr>Финал.  Август 1859-го года... </vt:lpstr>
      <vt:lpstr>                                     Последствия</vt:lpstr>
      <vt:lpstr>Петербург, Калуга, Киев -  дорога в хадж длиною в 10 лет….</vt:lpstr>
      <vt:lpstr>Дагестан после Шамиля… Первая Мировая война Конный полк «Дикая дивизия»</vt:lpstr>
      <vt:lpstr>Имя Шамиля в Великой отечественной войне… </vt:lpstr>
      <vt:lpstr>Дагестан. 1999 год…  Вторжение боевиков в Дагестан, также известное как Дагестанская война (фактически считается началом Второй чеченской войны), — вооружённые столкновения, сопровождавшие ввод базировавшихся на территории Чечни отрядов «Исламской миротворческой бригады» под командованием Шамиля Басаева и Хаттаба на территорию Дагестана 7 августа — 14 сентября 1999 г. Первоначально отряды боевиков вошли в Ботлихский (операция «Имам Гази-Мухаммад» — 7—23 августа), а затем в Новолакский район Дагестана (операция «Имам Гамзат-бек» — 5—14 сентября)</vt:lpstr>
      <vt:lpstr>Историческая память…</vt:lpstr>
      <vt:lpstr>Идея, разработка, дизайн:  Управление гражданско-патриотического  воспитания и профилактических программ  Министерства по делам молодежи Республики Дагестан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ИСТОРИЧЕСКАЯ ПАМЯТЬ –  КАК ОРИЕНТИР</dc:title>
  <dc:creator>Admin</dc:creator>
  <cp:lastModifiedBy>Мурад</cp:lastModifiedBy>
  <cp:revision>185</cp:revision>
  <cp:lastPrinted>2017-03-24T08:02:23Z</cp:lastPrinted>
  <dcterms:created xsi:type="dcterms:W3CDTF">2014-10-20T05:00:05Z</dcterms:created>
  <dcterms:modified xsi:type="dcterms:W3CDTF">2017-05-03T08:38:02Z</dcterms:modified>
</cp:coreProperties>
</file>