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28" r:id="rId1"/>
  </p:sldMasterIdLst>
  <p:notesMasterIdLst>
    <p:notesMasterId r:id="rId17"/>
  </p:notesMasterIdLst>
  <p:sldIdLst>
    <p:sldId id="256" r:id="rId2"/>
    <p:sldId id="265" r:id="rId3"/>
    <p:sldId id="266" r:id="rId4"/>
    <p:sldId id="267" r:id="rId5"/>
    <p:sldId id="257" r:id="rId6"/>
    <p:sldId id="258" r:id="rId7"/>
    <p:sldId id="259" r:id="rId8"/>
    <p:sldId id="261" r:id="rId9"/>
    <p:sldId id="260" r:id="rId10"/>
    <p:sldId id="262" r:id="rId11"/>
    <p:sldId id="268" r:id="rId12"/>
    <p:sldId id="270" r:id="rId13"/>
    <p:sldId id="271" r:id="rId14"/>
    <p:sldId id="273" r:id="rId15"/>
    <p:sldId id="274" r:id="rId16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  <p15:guide id="3" orient="horz" pos="436" userDrawn="1">
          <p15:clr>
            <a:srgbClr val="A4A3A4"/>
          </p15:clr>
        </p15:guide>
        <p15:guide id="4" orient="horz" pos="1570" userDrawn="1">
          <p15:clr>
            <a:srgbClr val="A4A3A4"/>
          </p15:clr>
        </p15:guide>
        <p15:guide id="5" pos="44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8F6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48"/>
    <p:restoredTop sz="94745"/>
  </p:normalViewPr>
  <p:slideViewPr>
    <p:cSldViewPr>
      <p:cViewPr varScale="1">
        <p:scale>
          <a:sx n="81" d="100"/>
          <a:sy n="81" d="100"/>
        </p:scale>
        <p:origin x="978" y="60"/>
      </p:cViewPr>
      <p:guideLst>
        <p:guide orient="horz" pos="2160"/>
        <p:guide pos="3120"/>
        <p:guide orient="horz" pos="436"/>
        <p:guide orient="horz" pos="1570"/>
        <p:guide pos="44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E206F9-9910-429F-82AE-332597DB300B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80012A-3025-424E-8D9B-D9594C9BA7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729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80012A-3025-424E-8D9B-D9594C9BA7E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51385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80012A-3025-424E-8D9B-D9594C9BA7E0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5647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80012A-3025-424E-8D9B-D9594C9BA7E0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7689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80012A-3025-424E-8D9B-D9594C9BA7E0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4798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80012A-3025-424E-8D9B-D9594C9BA7E0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7779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80012A-3025-424E-8D9B-D9594C9BA7E0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0167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80012A-3025-424E-8D9B-D9594C9BA7E0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6689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80012A-3025-424E-8D9B-D9594C9BA7E0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69986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D849B-6CE0-4BA0-A1FB-E1B2212E399B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85554-2CC3-4561-B38B-EDE081A4D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D849B-6CE0-4BA0-A1FB-E1B2212E399B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85554-2CC3-4561-B38B-EDE081A4D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D849B-6CE0-4BA0-A1FB-E1B2212E399B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85554-2CC3-4561-B38B-EDE081A4D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D849B-6CE0-4BA0-A1FB-E1B2212E399B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85554-2CC3-4561-B38B-EDE081A4D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D849B-6CE0-4BA0-A1FB-E1B2212E399B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85554-2CC3-4561-B38B-EDE081A4D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D849B-6CE0-4BA0-A1FB-E1B2212E399B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85554-2CC3-4561-B38B-EDE081A4D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D849B-6CE0-4BA0-A1FB-E1B2212E399B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85554-2CC3-4561-B38B-EDE081A4D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D849B-6CE0-4BA0-A1FB-E1B2212E399B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85554-2CC3-4561-B38B-EDE081A4D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D849B-6CE0-4BA0-A1FB-E1B2212E399B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85554-2CC3-4561-B38B-EDE081A4D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D849B-6CE0-4BA0-A1FB-E1B2212E399B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85554-2CC3-4561-B38B-EDE081A4D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D849B-6CE0-4BA0-A1FB-E1B2212E399B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85554-2CC3-4561-B38B-EDE081A4D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0D849B-6CE0-4BA0-A1FB-E1B2212E399B}" type="datetimeFigureOut">
              <a:rPr lang="ru-RU" smtClean="0"/>
              <a:pPr/>
              <a:t>03.05.2017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C85554-2CC3-4561-B38B-EDE081A4D1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62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9" r:id="rId1"/>
    <p:sldLayoutId id="2147484130" r:id="rId2"/>
    <p:sldLayoutId id="2147484131" r:id="rId3"/>
    <p:sldLayoutId id="2147484132" r:id="rId4"/>
    <p:sldLayoutId id="2147484133" r:id="rId5"/>
    <p:sldLayoutId id="2147484134" r:id="rId6"/>
    <p:sldLayoutId id="2147484135" r:id="rId7"/>
    <p:sldLayoutId id="2147484136" r:id="rId8"/>
    <p:sldLayoutId id="2147484137" r:id="rId9"/>
    <p:sldLayoutId id="2147484138" r:id="rId10"/>
    <p:sldLayoutId id="2147484139" r:id="rId11"/>
  </p:sldLayoutIdLst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ksvQYEPSKsM 11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9003" y="1683070"/>
            <a:ext cx="7408413" cy="41451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9029" y="6669360"/>
            <a:ext cx="9906000" cy="928694"/>
          </a:xfrm>
        </p:spPr>
        <p:txBody>
          <a:bodyPr>
            <a:normAutofit fontScale="90000"/>
          </a:bodyPr>
          <a:lstStyle/>
          <a:p>
            <a:r>
              <a:rPr lang="ru-RU" sz="1192" dirty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.</a:t>
            </a:r>
            <a:r>
              <a:rPr lang="ru-RU" sz="2600" dirty="0">
                <a:solidFill>
                  <a:srgbClr val="FF0000"/>
                </a:solidFill>
                <a:effectLst/>
                <a:latin typeface="Bookman Old Style" panose="02050604050505020204" pitchFamily="18" charset="0"/>
              </a:rPr>
              <a:t/>
            </a:r>
            <a:br>
              <a:rPr lang="ru-RU" sz="2600" dirty="0">
                <a:solidFill>
                  <a:srgbClr val="FF0000"/>
                </a:solidFill>
                <a:effectLst/>
                <a:latin typeface="Bookman Old Style" panose="02050604050505020204" pitchFamily="18" charset="0"/>
              </a:rPr>
            </a:br>
            <a:r>
              <a:rPr lang="ru-RU" dirty="0" smtClean="0">
                <a:latin typeface="Bookman Old Style" panose="02050604050505020204" pitchFamily="18" charset="0"/>
              </a:rPr>
              <a:t/>
            </a:r>
            <a:br>
              <a:rPr lang="ru-RU" dirty="0" smtClean="0">
                <a:latin typeface="Bookman Old Style" panose="02050604050505020204" pitchFamily="18" charset="0"/>
              </a:rPr>
            </a:br>
            <a:endParaRPr lang="ru-RU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248790" y="1324563"/>
            <a:ext cx="3021612" cy="358507"/>
          </a:xfrm>
        </p:spPr>
        <p:txBody>
          <a:bodyPr>
            <a:normAutofit/>
          </a:bodyPr>
          <a:lstStyle/>
          <a:p>
            <a:r>
              <a:rPr lang="ru-RU" sz="1517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Просветительский семинар:</a:t>
            </a:r>
            <a:endParaRPr lang="ru-RU" sz="1517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28664" y="749382"/>
            <a:ext cx="6044469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cap="small" smtClean="0">
                <a:solidFill>
                  <a:srgbClr val="002060"/>
                </a:solidFill>
                <a:latin typeface="Bookman Old Style" pitchFamily="18" charset="0"/>
                <a:ea typeface="Batang" pitchFamily="18" charset="-127"/>
              </a:rPr>
              <a:t>МИНИСТЕРСТВО ПО ДЕЛАМ МОЛОДЕЖИ РЕСПУБЛИКИ ДАГЕСТАН</a:t>
            </a:r>
            <a:endParaRPr lang="ru-RU" sz="1300" cap="small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40394" y="1873739"/>
            <a:ext cx="6825208" cy="500137"/>
          </a:xfrm>
          <a:prstGeom prst="rect">
            <a:avLst/>
          </a:prstGeom>
          <a:noFill/>
        </p:spPr>
        <p:txBody>
          <a:bodyPr wrap="square" lIns="99060" tIns="49530" rIns="99060" bIns="4953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2600" dirty="0">
                <a:ln w="50800"/>
                <a:solidFill>
                  <a:srgbClr val="FF0000"/>
                </a:solidFill>
                <a:latin typeface="Bookman Old Style" pitchFamily="18" charset="0"/>
              </a:rPr>
              <a:t>«</a:t>
            </a:r>
            <a:r>
              <a:rPr lang="ru-RU" sz="2600" dirty="0">
                <a:ln w="50800"/>
                <a:solidFill>
                  <a:srgbClr val="002060"/>
                </a:solidFill>
                <a:latin typeface="Bookman Old Style" pitchFamily="18" charset="0"/>
              </a:rPr>
              <a:t>Историческая память – </a:t>
            </a:r>
            <a:r>
              <a:rPr lang="ru-RU" sz="2600" dirty="0">
                <a:ln w="50800"/>
                <a:solidFill>
                  <a:srgbClr val="C00000"/>
                </a:solidFill>
                <a:latin typeface="Bookman Old Style" pitchFamily="18" charset="0"/>
              </a:rPr>
              <a:t>как ориентир</a:t>
            </a:r>
            <a:r>
              <a:rPr lang="ru-RU" sz="2600" dirty="0">
                <a:ln w="50800"/>
                <a:solidFill>
                  <a:srgbClr val="002060"/>
                </a:solidFill>
                <a:latin typeface="Bookman Old Style" pitchFamily="18" charset="0"/>
              </a:rPr>
              <a:t>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010574" y="5986830"/>
            <a:ext cx="7884851" cy="500137"/>
          </a:xfrm>
          <a:prstGeom prst="rect">
            <a:avLst/>
          </a:prstGeom>
          <a:noFill/>
        </p:spPr>
        <p:txBody>
          <a:bodyPr wrap="none" lIns="99060" tIns="49530" rIns="99060" bIns="4953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1300" dirty="0">
                <a:ln w="50800"/>
                <a:solidFill>
                  <a:srgbClr val="002060"/>
                </a:solidFill>
                <a:latin typeface="Bookman Old Style" pitchFamily="18" charset="0"/>
              </a:rPr>
              <a:t>Цель – просвещение молодежи в сфере  историко-культурного наследия Республик СКФО, </a:t>
            </a:r>
          </a:p>
          <a:p>
            <a:pPr algn="ctr"/>
            <a:r>
              <a:rPr lang="ru-RU" sz="1300" dirty="0">
                <a:ln w="50800"/>
                <a:solidFill>
                  <a:srgbClr val="002060"/>
                </a:solidFill>
                <a:latin typeface="Bookman Old Style" pitchFamily="18" charset="0"/>
              </a:rPr>
              <a:t>п</a:t>
            </a:r>
            <a:r>
              <a:rPr lang="ru-RU" sz="1300" dirty="0" smtClean="0">
                <a:ln w="50800"/>
                <a:solidFill>
                  <a:srgbClr val="002060"/>
                </a:solidFill>
                <a:latin typeface="Bookman Old Style" pitchFamily="18" charset="0"/>
              </a:rPr>
              <a:t>ривитие </a:t>
            </a:r>
            <a:r>
              <a:rPr lang="ru-RU" sz="1300" dirty="0">
                <a:ln w="50800"/>
                <a:solidFill>
                  <a:srgbClr val="002060"/>
                </a:solidFill>
                <a:latin typeface="Bookman Old Style" pitchFamily="18" charset="0"/>
              </a:rPr>
              <a:t>патриотических чувств к </a:t>
            </a:r>
            <a:r>
              <a:rPr lang="ru-RU" sz="1300" dirty="0" smtClean="0">
                <a:ln w="50800"/>
                <a:solidFill>
                  <a:srgbClr val="002060"/>
                </a:solidFill>
                <a:latin typeface="Bookman Old Style" pitchFamily="18" charset="0"/>
              </a:rPr>
              <a:t>Родине</a:t>
            </a:r>
            <a:r>
              <a:rPr lang="ru-RU" sz="1300" dirty="0">
                <a:ln w="50800"/>
                <a:solidFill>
                  <a:srgbClr val="002060"/>
                </a:solidFill>
                <a:latin typeface="Bookman Old Style" pitchFamily="18" charset="0"/>
              </a:rPr>
              <a:t> </a:t>
            </a:r>
            <a:r>
              <a:rPr lang="ru-RU" sz="1300" dirty="0" smtClean="0">
                <a:ln w="50800"/>
                <a:solidFill>
                  <a:srgbClr val="002060"/>
                </a:solidFill>
                <a:latin typeface="Bookman Old Style" pitchFamily="18" charset="0"/>
              </a:rPr>
              <a:t>путем обращения к историческому опыту</a:t>
            </a:r>
            <a:r>
              <a:rPr lang="ru-RU" sz="1300" dirty="0" smtClean="0">
                <a:ln w="50800"/>
                <a:solidFill>
                  <a:srgbClr val="002060"/>
                </a:solidFill>
                <a:latin typeface="Bookman Old Style" pitchFamily="18" charset="0"/>
              </a:rPr>
              <a:t>.</a:t>
            </a:r>
            <a:endParaRPr lang="ru-RU" sz="1300" dirty="0">
              <a:ln w="50800"/>
              <a:solidFill>
                <a:srgbClr val="002060"/>
              </a:solidFill>
              <a:latin typeface="Bookman Old Style" pitchFamily="18" charset="0"/>
            </a:endParaRPr>
          </a:p>
        </p:txBody>
      </p:sp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849" y="190421"/>
            <a:ext cx="414301" cy="423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602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0064" y="507829"/>
            <a:ext cx="8885872" cy="780087"/>
          </a:xfrm>
        </p:spPr>
        <p:txBody>
          <a:bodyPr>
            <a:normAutofit/>
          </a:bodyPr>
          <a:lstStyle/>
          <a:p>
            <a:r>
              <a:rPr lang="ru-RU" sz="16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Петербург, Калуга, Киев -  дорога в хадж длиною в 10 лет….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666" y="1825625"/>
            <a:ext cx="2830668" cy="4351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Содержимое 7" descr="имам шамиль с сыновьями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415" y="1291502"/>
            <a:ext cx="3797033" cy="51069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7_4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59066" y="2636912"/>
            <a:ext cx="2473796" cy="33375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0970" y="3060346"/>
            <a:ext cx="2123395" cy="35640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380274" y="327747"/>
            <a:ext cx="91454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Bookman Old Style" charset="0"/>
                <a:ea typeface="Bookman Old Style" charset="0"/>
                <a:cs typeface="Bookman Old Style" charset="0"/>
              </a:rPr>
              <a:t>Условие заключение мира </a:t>
            </a:r>
            <a:r>
              <a:rPr lang="mr-IN" b="1" dirty="0" smtClean="0">
                <a:solidFill>
                  <a:srgbClr val="002060"/>
                </a:solidFill>
                <a:latin typeface="Bookman Old Style" charset="0"/>
                <a:ea typeface="Bookman Old Style" charset="0"/>
                <a:cs typeface="Bookman Old Style" charset="0"/>
              </a:rPr>
              <a:t>–</a:t>
            </a:r>
            <a:r>
              <a:rPr lang="ru-RU" b="1" dirty="0" smtClean="0">
                <a:solidFill>
                  <a:srgbClr val="002060"/>
                </a:solidFill>
                <a:latin typeface="Bookman Old Style" charset="0"/>
                <a:ea typeface="Bookman Old Style" charset="0"/>
                <a:cs typeface="Bookman Old Style" charset="0"/>
              </a:rPr>
              <a:t> имам Шамиль должен покинуть Дагестан.</a:t>
            </a:r>
            <a:endParaRPr lang="ru-RU" b="1" dirty="0">
              <a:solidFill>
                <a:srgbClr val="002060"/>
              </a:solidFill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684" y="1038366"/>
            <a:ext cx="3387147" cy="22580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61699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7" y="151808"/>
            <a:ext cx="8543925" cy="1325563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Дагестан после Шамиля</a:t>
            </a:r>
            <a:r>
              <a:rPr lang="mr-IN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Первая </a:t>
            </a:r>
            <a:r>
              <a:rPr lang="ru-RU" sz="240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Мировая война</a:t>
            </a:r>
            <a:br>
              <a:rPr lang="ru-RU" sz="240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Конный полк «Дикая дивизия»</a:t>
            </a:r>
          </a:p>
        </p:txBody>
      </p:sp>
      <p:pic>
        <p:nvPicPr>
          <p:cNvPr id="4" name="Содержимое 3" descr="12226134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5367" y="1673650"/>
            <a:ext cx="4017044" cy="26146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e0d549767e5946fffd39047a3f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9437" y="2689175"/>
            <a:ext cx="5077061" cy="3672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5392706" y="6393035"/>
            <a:ext cx="33105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2060"/>
                </a:solidFill>
              </a:rPr>
              <a:t>Дагестанский конный полк в Петербурге перед мечетью.</a:t>
            </a:r>
            <a:endParaRPr lang="ru-RU" sz="1000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88905" y="4318604"/>
            <a:ext cx="14269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2060"/>
                </a:solidFill>
              </a:rPr>
              <a:t>Дикая Дивизия в атаке</a:t>
            </a:r>
            <a:endParaRPr lang="ru-RU" sz="1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019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850" y="479522"/>
            <a:ext cx="8448690" cy="778098"/>
          </a:xfrm>
        </p:spPr>
        <p:txBody>
          <a:bodyPr>
            <a:noAutofit/>
          </a:bodyPr>
          <a:lstStyle/>
          <a:p>
            <a:r>
              <a:rPr lang="ru-RU" sz="2200" b="1" dirty="0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Имя Шамиля в Великой отечественной войне…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2460" y="1052736"/>
            <a:ext cx="8401080" cy="374441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dirty="0">
                <a:solidFill>
                  <a:srgbClr val="002060"/>
                </a:solidFill>
                <a:latin typeface="Bookman Old Style" panose="02050604050505020204" pitchFamily="18" charset="0"/>
              </a:rPr>
              <a:t>Великая отечественная война 1941-1945 года</a:t>
            </a:r>
          </a:p>
          <a:p>
            <a:pPr>
              <a:buNone/>
            </a:pPr>
            <a:r>
              <a:rPr lang="ru-RU" sz="14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Танковая колонна «Шамиль»</a:t>
            </a:r>
            <a:r>
              <a:rPr lang="ru-RU" sz="1400" dirty="0">
                <a:solidFill>
                  <a:srgbClr val="002060"/>
                </a:solidFill>
                <a:latin typeface="Bookman Old Style" panose="02050604050505020204" pitchFamily="18" charset="0"/>
              </a:rPr>
              <a:t> — танковая колонна, действовавшая в составе частей РККА в годы Великой Отечественной войны.</a:t>
            </a:r>
          </a:p>
          <a:p>
            <a:pPr>
              <a:buNone/>
            </a:pPr>
            <a:r>
              <a:rPr lang="ru-RU" sz="1400" dirty="0">
                <a:solidFill>
                  <a:srgbClr val="002060"/>
                </a:solidFill>
                <a:latin typeface="Bookman Old Style" panose="02050604050505020204" pitchFamily="18" charset="0"/>
              </a:rPr>
              <a:t>Средства на её создание были собраны жителями Дагестанской АССР в 1942 году. Колонна получила своё название в честь национального героя </a:t>
            </a:r>
            <a:r>
              <a:rPr lang="ru-RU" sz="14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Дагестана имама </a:t>
            </a:r>
            <a:r>
              <a:rPr lang="ru-RU" sz="1400" dirty="0">
                <a:solidFill>
                  <a:srgbClr val="002060"/>
                </a:solidFill>
                <a:latin typeface="Bookman Old Style" panose="02050604050505020204" pitchFamily="18" charset="0"/>
              </a:rPr>
              <a:t>Шамиля. В январе 1943 года И. В. Сталин поблагодарил жителей Дагестана за эту инициативу.</a:t>
            </a:r>
          </a:p>
          <a:p>
            <a:pPr>
              <a:buNone/>
            </a:pPr>
            <a:r>
              <a:rPr lang="ru-RU" sz="1400" dirty="0">
                <a:solidFill>
                  <a:srgbClr val="002060"/>
                </a:solidFill>
                <a:latin typeface="Bookman Old Style" panose="02050604050505020204" pitchFamily="18" charset="0"/>
              </a:rPr>
              <a:t>Танковая колонна действовала в составе 1-й танковой армии. На одном из танков </a:t>
            </a:r>
            <a:r>
              <a:rPr lang="ru-RU" sz="14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этой колонны воевал</a:t>
            </a:r>
            <a:r>
              <a:rPr lang="ru-RU" sz="1400" dirty="0">
                <a:solidFill>
                  <a:srgbClr val="002060"/>
                </a:solidFill>
                <a:latin typeface="Bookman Old Style" panose="02050604050505020204" pitchFamily="18" charset="0"/>
              </a:rPr>
              <a:t> Герой Советского Союза Ю. Г. Священко.</a:t>
            </a:r>
          </a:p>
          <a:p>
            <a:endParaRPr lang="ru-RU" sz="18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endParaRPr lang="ru-RU" sz="18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284" y="3933056"/>
            <a:ext cx="3947903" cy="2739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1636515_origina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3240" y="2990746"/>
            <a:ext cx="2474071" cy="3681590"/>
          </a:xfrm>
          <a:prstGeom prst="rect">
            <a:avLst/>
          </a:prstGeom>
        </p:spPr>
      </p:pic>
      <p:pic>
        <p:nvPicPr>
          <p:cNvPr id="6" name="Рисунок 5" descr="armii_germany1-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512" y="3458403"/>
            <a:ext cx="3143272" cy="2093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54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40807153201_basayev_dagestan_1999_512x288_a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957" y="2838800"/>
            <a:ext cx="2436829" cy="13707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3c542a88d87521fc134d4706f8d3db7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57379" y="3993700"/>
            <a:ext cx="2143140" cy="1292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850" y="692150"/>
            <a:ext cx="8229600" cy="2192012"/>
          </a:xfrm>
        </p:spPr>
        <p:txBody>
          <a:bodyPr>
            <a:normAutofit/>
          </a:bodyPr>
          <a:lstStyle/>
          <a:p>
            <a:pPr algn="l"/>
            <a:r>
              <a:rPr lang="ru-RU" sz="2200" b="1" dirty="0">
                <a:solidFill>
                  <a:srgbClr val="002060"/>
                </a:solidFill>
                <a:effectLst/>
                <a:latin typeface="Bookman Old Style" charset="0"/>
                <a:ea typeface="Bookman Old Style" charset="0"/>
                <a:cs typeface="Bookman Old Style" charset="0"/>
              </a:rPr>
              <a:t>Дагестан. 1999 год…</a:t>
            </a:r>
            <a:r>
              <a:rPr lang="ru-RU" sz="2800" dirty="0">
                <a:solidFill>
                  <a:srgbClr val="002060"/>
                </a:solidFill>
                <a:effectLst/>
                <a:latin typeface="Bookman Old Style" charset="0"/>
                <a:ea typeface="Bookman Old Style" charset="0"/>
                <a:cs typeface="Bookman Old Style" charset="0"/>
              </a:rPr>
              <a:t/>
            </a:r>
            <a:br>
              <a:rPr lang="ru-RU" sz="2800" dirty="0">
                <a:solidFill>
                  <a:srgbClr val="002060"/>
                </a:solidFill>
                <a:effectLst/>
                <a:latin typeface="Bookman Old Style" charset="0"/>
                <a:ea typeface="Bookman Old Style" charset="0"/>
                <a:cs typeface="Bookman Old Style" charset="0"/>
              </a:rPr>
            </a:br>
            <a:r>
              <a:rPr lang="ru-RU" sz="1300" dirty="0">
                <a:solidFill>
                  <a:srgbClr val="002060"/>
                </a:solidFill>
                <a:effectLst/>
                <a:latin typeface="Bookman Old Style" charset="0"/>
                <a:ea typeface="Bookman Old Style" charset="0"/>
                <a:cs typeface="Bookman Old Style" charset="0"/>
              </a:rPr>
              <a:t/>
            </a:r>
            <a:br>
              <a:rPr lang="ru-RU" sz="1300" dirty="0">
                <a:solidFill>
                  <a:srgbClr val="002060"/>
                </a:solidFill>
                <a:effectLst/>
                <a:latin typeface="Bookman Old Style" charset="0"/>
                <a:ea typeface="Bookman Old Style" charset="0"/>
                <a:cs typeface="Bookman Old Style" charset="0"/>
              </a:rPr>
            </a:br>
            <a:r>
              <a:rPr lang="ru-RU" sz="1400" dirty="0" smtClean="0">
                <a:solidFill>
                  <a:srgbClr val="002060"/>
                </a:solidFill>
                <a:effectLst/>
                <a:latin typeface="Bookman Old Style" charset="0"/>
                <a:ea typeface="Bookman Old Style" charset="0"/>
                <a:cs typeface="Bookman Old Style" charset="0"/>
              </a:rPr>
              <a:t>Вторжение боевиков в Дагестан</a:t>
            </a:r>
            <a:r>
              <a:rPr lang="ru-RU" sz="1400" b="0" dirty="0" smtClean="0">
                <a:solidFill>
                  <a:srgbClr val="002060"/>
                </a:solidFill>
                <a:effectLst/>
                <a:latin typeface="Bookman Old Style" charset="0"/>
                <a:ea typeface="Bookman Old Style" charset="0"/>
                <a:cs typeface="Bookman Old Style" charset="0"/>
              </a:rPr>
              <a:t>, также известное как </a:t>
            </a:r>
            <a:r>
              <a:rPr lang="ru-RU" sz="1400" dirty="0" smtClean="0">
                <a:solidFill>
                  <a:srgbClr val="002060"/>
                </a:solidFill>
                <a:effectLst/>
                <a:latin typeface="Bookman Old Style" charset="0"/>
                <a:ea typeface="Bookman Old Style" charset="0"/>
                <a:cs typeface="Bookman Old Style" charset="0"/>
              </a:rPr>
              <a:t>Дагестанская война</a:t>
            </a:r>
            <a:r>
              <a:rPr lang="ru-RU" sz="1400" b="0" dirty="0" smtClean="0">
                <a:solidFill>
                  <a:srgbClr val="002060"/>
                </a:solidFill>
                <a:effectLst/>
                <a:latin typeface="Bookman Old Style" charset="0"/>
                <a:ea typeface="Bookman Old Style" charset="0"/>
                <a:cs typeface="Bookman Old Style" charset="0"/>
              </a:rPr>
              <a:t> (фактически считается началом </a:t>
            </a:r>
            <a:r>
              <a:rPr lang="ru-RU" sz="1400" b="0" u="sng" dirty="0" smtClean="0">
                <a:solidFill>
                  <a:srgbClr val="002060"/>
                </a:solidFill>
                <a:effectLst/>
                <a:latin typeface="Bookman Old Style" charset="0"/>
                <a:ea typeface="Bookman Old Style" charset="0"/>
                <a:cs typeface="Bookman Old Style" charset="0"/>
              </a:rPr>
              <a:t>Второй чеченской войны</a:t>
            </a:r>
            <a:r>
              <a:rPr lang="ru-RU" sz="1400" b="0" dirty="0" smtClean="0">
                <a:solidFill>
                  <a:srgbClr val="002060"/>
                </a:solidFill>
                <a:effectLst/>
                <a:latin typeface="Bookman Old Style" charset="0"/>
                <a:ea typeface="Bookman Old Style" charset="0"/>
                <a:cs typeface="Bookman Old Style" charset="0"/>
              </a:rPr>
              <a:t>), — вооружённые столкновения, сопровождавшие ввод базировавшихся на территории </a:t>
            </a:r>
            <a:r>
              <a:rPr lang="ru-RU" sz="1400" b="0" u="sng" dirty="0" smtClean="0">
                <a:solidFill>
                  <a:srgbClr val="002060"/>
                </a:solidFill>
                <a:effectLst/>
                <a:latin typeface="Bookman Old Style" charset="0"/>
                <a:ea typeface="Bookman Old Style" charset="0"/>
                <a:cs typeface="Bookman Old Style" charset="0"/>
              </a:rPr>
              <a:t>Чечни</a:t>
            </a:r>
            <a:r>
              <a:rPr lang="ru-RU" sz="1400" b="0" dirty="0" smtClean="0">
                <a:solidFill>
                  <a:srgbClr val="002060"/>
                </a:solidFill>
                <a:effectLst/>
                <a:latin typeface="Bookman Old Style" charset="0"/>
                <a:ea typeface="Bookman Old Style" charset="0"/>
                <a:cs typeface="Bookman Old Style" charset="0"/>
              </a:rPr>
              <a:t> отрядов «Исламской миротворческой бригады» под командованием Шамиля Басаева и Хаттаба на территорию Дагестана 7 августа — 14 сентября 1999 г</a:t>
            </a:r>
            <a:r>
              <a:rPr lang="ru-RU" sz="1400" dirty="0" smtClean="0">
                <a:solidFill>
                  <a:srgbClr val="002060"/>
                </a:solidFill>
                <a:latin typeface="Bookman Old Style" charset="0"/>
                <a:ea typeface="Bookman Old Style" charset="0"/>
                <a:cs typeface="Bookman Old Style" charset="0"/>
              </a:rPr>
              <a:t>. </a:t>
            </a:r>
            <a:r>
              <a:rPr lang="ru-RU" sz="1400" b="0" dirty="0" smtClean="0">
                <a:solidFill>
                  <a:srgbClr val="002060"/>
                </a:solidFill>
                <a:effectLst/>
                <a:latin typeface="Bookman Old Style" charset="0"/>
                <a:ea typeface="Bookman Old Style" charset="0"/>
                <a:cs typeface="Bookman Old Style" charset="0"/>
              </a:rPr>
              <a:t>Первоначально отряды боевиков вошли в Ботлихский (операция </a:t>
            </a:r>
            <a:r>
              <a:rPr lang="ru-RU" sz="1400" b="0" i="1" dirty="0" smtClean="0">
                <a:solidFill>
                  <a:srgbClr val="002060"/>
                </a:solidFill>
                <a:effectLst/>
                <a:latin typeface="Bookman Old Style" charset="0"/>
                <a:ea typeface="Bookman Old Style" charset="0"/>
                <a:cs typeface="Bookman Old Style" charset="0"/>
              </a:rPr>
              <a:t>«Имам Гази-Мухаммад»</a:t>
            </a:r>
            <a:r>
              <a:rPr lang="ru-RU" sz="1400" b="0" dirty="0" smtClean="0">
                <a:solidFill>
                  <a:srgbClr val="002060"/>
                </a:solidFill>
                <a:effectLst/>
                <a:latin typeface="Bookman Old Style" charset="0"/>
                <a:ea typeface="Bookman Old Style" charset="0"/>
                <a:cs typeface="Bookman Old Style" charset="0"/>
              </a:rPr>
              <a:t> — 7—23 августа), а затем в Новолакский район Дагестана (операция </a:t>
            </a:r>
            <a:r>
              <a:rPr lang="ru-RU" sz="1400" b="0" i="1" dirty="0" smtClean="0">
                <a:solidFill>
                  <a:srgbClr val="002060"/>
                </a:solidFill>
                <a:effectLst/>
                <a:latin typeface="Bookman Old Style" charset="0"/>
                <a:ea typeface="Bookman Old Style" charset="0"/>
                <a:cs typeface="Bookman Old Style" charset="0"/>
              </a:rPr>
              <a:t>«Имам Гамзат-бек»</a:t>
            </a:r>
            <a:r>
              <a:rPr lang="ru-RU" sz="1400" b="0" dirty="0" smtClean="0">
                <a:solidFill>
                  <a:srgbClr val="002060"/>
                </a:solidFill>
                <a:effectLst/>
                <a:latin typeface="Bookman Old Style" charset="0"/>
                <a:ea typeface="Bookman Old Style" charset="0"/>
                <a:cs typeface="Bookman Old Style" charset="0"/>
              </a:rPr>
              <a:t> — 5—14 сентября)</a:t>
            </a:r>
            <a:endParaRPr lang="ru-RU" sz="1400" dirty="0">
              <a:solidFill>
                <a:srgbClr val="002060"/>
              </a:solidFill>
              <a:effectLst/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pic>
        <p:nvPicPr>
          <p:cNvPr id="4" name="Содержимое 3" descr="Дагестанское_ополчение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766279" y="3249753"/>
            <a:ext cx="2743200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1d248b3736292a2585415df60ca5c44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1827" y="4164153"/>
            <a:ext cx="1928826" cy="1279455"/>
          </a:xfrm>
          <a:prstGeom prst="rect">
            <a:avLst/>
          </a:prstGeom>
        </p:spPr>
      </p:pic>
      <p:pic>
        <p:nvPicPr>
          <p:cNvPr id="8" name="Рисунок 7" descr="40e65251f2c9932218fcd4deb450e8fd01a581c7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81827" y="5286388"/>
            <a:ext cx="2442325" cy="1428760"/>
          </a:xfrm>
          <a:prstGeom prst="rect">
            <a:avLst/>
          </a:prstGeom>
        </p:spPr>
      </p:pic>
      <p:pic>
        <p:nvPicPr>
          <p:cNvPr id="9" name="Рисунок 8" descr="1430784513_dagestan3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4648" y="4838759"/>
            <a:ext cx="2585991" cy="142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709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182" y="692150"/>
            <a:ext cx="8543925" cy="327024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Историческая память…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07182" y="2492375"/>
            <a:ext cx="4386262" cy="149447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dirty="0">
                <a:solidFill>
                  <a:srgbClr val="002060"/>
                </a:solidFill>
                <a:latin typeface="Bookman Old Style" pitchFamily="18" charset="0"/>
              </a:rPr>
              <a:t>Важно помнить откуда и </a:t>
            </a:r>
          </a:p>
          <a:p>
            <a:pPr>
              <a:buNone/>
            </a:pPr>
            <a:r>
              <a:rPr lang="ru-RU" sz="1400" dirty="0">
                <a:solidFill>
                  <a:srgbClr val="002060"/>
                </a:solidFill>
                <a:latin typeface="Bookman Old Style" pitchFamily="18" charset="0"/>
              </a:rPr>
              <a:t>кто ты, </a:t>
            </a:r>
            <a:r>
              <a:rPr lang="ru-RU" sz="1400" dirty="0" smtClean="0">
                <a:solidFill>
                  <a:srgbClr val="002060"/>
                </a:solidFill>
                <a:latin typeface="Bookman Old Style" pitchFamily="18" charset="0"/>
              </a:rPr>
              <a:t> чтобы </a:t>
            </a:r>
            <a:r>
              <a:rPr lang="ru-RU" sz="1400" dirty="0">
                <a:solidFill>
                  <a:srgbClr val="002060"/>
                </a:solidFill>
                <a:latin typeface="Bookman Old Style" pitchFamily="18" charset="0"/>
              </a:rPr>
              <a:t>чувствовать себя </a:t>
            </a:r>
            <a:endParaRPr lang="ru-RU" sz="1400" dirty="0" smtClean="0">
              <a:solidFill>
                <a:srgbClr val="002060"/>
              </a:solidFill>
              <a:latin typeface="Bookman Old Style" pitchFamily="18" charset="0"/>
            </a:endParaRPr>
          </a:p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  <a:latin typeface="Bookman Old Style" pitchFamily="18" charset="0"/>
              </a:rPr>
              <a:t>уверенно </a:t>
            </a:r>
            <a:r>
              <a:rPr lang="ru-RU" sz="1400" dirty="0">
                <a:solidFill>
                  <a:srgbClr val="002060"/>
                </a:solidFill>
                <a:latin typeface="Bookman Old Style" pitchFamily="18" charset="0"/>
              </a:rPr>
              <a:t> </a:t>
            </a:r>
            <a:r>
              <a:rPr lang="ru-RU" sz="1400" dirty="0" smtClean="0">
                <a:solidFill>
                  <a:srgbClr val="002060"/>
                </a:solidFill>
                <a:latin typeface="Bookman Old Style" pitchFamily="18" charset="0"/>
              </a:rPr>
              <a:t>в </a:t>
            </a:r>
            <a:r>
              <a:rPr lang="ru-RU" sz="1400" dirty="0">
                <a:solidFill>
                  <a:srgbClr val="002060"/>
                </a:solidFill>
                <a:latin typeface="Bookman Old Style" pitchFamily="18" charset="0"/>
              </a:rPr>
              <a:t>сегодняшнем дне…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01072" y="5444161"/>
            <a:ext cx="38292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rgbClr val="002060"/>
                </a:solidFill>
              </a:rPr>
              <a:t>Проспект имени Имама Шамиля. Г. Махачкала </a:t>
            </a:r>
            <a:endParaRPr lang="ru-RU" sz="1400" dirty="0">
              <a:solidFill>
                <a:srgbClr val="00206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916" y="408113"/>
            <a:ext cx="6670834" cy="5189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8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139572" y="2275377"/>
            <a:ext cx="7641337" cy="2266310"/>
          </a:xfrm>
        </p:spPr>
        <p:txBody>
          <a:bodyPr>
            <a:normAutofit/>
          </a:bodyPr>
          <a:lstStyle/>
          <a:p>
            <a:pPr algn="ctr"/>
            <a:r>
              <a:rPr lang="ru-RU" sz="1300" b="1" dirty="0" smtClean="0">
                <a:solidFill>
                  <a:srgbClr val="002060"/>
                </a:solidFill>
                <a:effectLst/>
              </a:rPr>
              <a:t>Идея</a:t>
            </a:r>
            <a:r>
              <a:rPr lang="ru-RU" sz="1300" b="1" dirty="0">
                <a:solidFill>
                  <a:srgbClr val="002060"/>
                </a:solidFill>
                <a:effectLst/>
              </a:rPr>
              <a:t>, разработка, дизайн:</a:t>
            </a:r>
            <a:r>
              <a:rPr lang="ru-RU" sz="1625" dirty="0">
                <a:solidFill>
                  <a:srgbClr val="002060"/>
                </a:solidFill>
                <a:effectLst/>
              </a:rPr>
              <a:t/>
            </a:r>
            <a:br>
              <a:rPr lang="ru-RU" sz="1625" dirty="0">
                <a:solidFill>
                  <a:srgbClr val="002060"/>
                </a:solidFill>
                <a:effectLst/>
              </a:rPr>
            </a:br>
            <a:r>
              <a:rPr lang="ru-RU" sz="1625" dirty="0">
                <a:solidFill>
                  <a:srgbClr val="002060"/>
                </a:solidFill>
                <a:effectLst/>
              </a:rPr>
              <a:t/>
            </a:r>
            <a:br>
              <a:rPr lang="ru-RU" sz="1625" dirty="0">
                <a:solidFill>
                  <a:srgbClr val="002060"/>
                </a:solidFill>
                <a:effectLst/>
              </a:rPr>
            </a:br>
            <a:r>
              <a:rPr lang="ru-RU" sz="1625" dirty="0" smtClean="0">
                <a:solidFill>
                  <a:srgbClr val="002060"/>
                </a:solidFill>
                <a:effectLst/>
              </a:rPr>
              <a:t>Управление гражданско-патриотического</a:t>
            </a:r>
            <a:r>
              <a:rPr lang="ru-RU" sz="1625" dirty="0">
                <a:solidFill>
                  <a:srgbClr val="002060"/>
                </a:solidFill>
                <a:effectLst/>
              </a:rPr>
              <a:t/>
            </a:r>
            <a:br>
              <a:rPr lang="ru-RU" sz="1625" dirty="0">
                <a:solidFill>
                  <a:srgbClr val="002060"/>
                </a:solidFill>
                <a:effectLst/>
              </a:rPr>
            </a:br>
            <a:r>
              <a:rPr lang="ru-RU" sz="1625" dirty="0">
                <a:solidFill>
                  <a:srgbClr val="002060"/>
                </a:solidFill>
                <a:effectLst/>
              </a:rPr>
              <a:t> </a:t>
            </a:r>
            <a:r>
              <a:rPr lang="ru-RU" sz="1625" dirty="0" smtClean="0">
                <a:solidFill>
                  <a:srgbClr val="002060"/>
                </a:solidFill>
                <a:effectLst/>
              </a:rPr>
              <a:t>воспитания и профилактических программ</a:t>
            </a:r>
            <a:r>
              <a:rPr lang="ru-RU" sz="1625" dirty="0">
                <a:solidFill>
                  <a:srgbClr val="002060"/>
                </a:solidFill>
                <a:effectLst/>
              </a:rPr>
              <a:t/>
            </a:r>
            <a:br>
              <a:rPr lang="ru-RU" sz="1625" dirty="0">
                <a:solidFill>
                  <a:srgbClr val="002060"/>
                </a:solidFill>
                <a:effectLst/>
              </a:rPr>
            </a:br>
            <a:r>
              <a:rPr lang="ru-RU" sz="1625" dirty="0">
                <a:solidFill>
                  <a:srgbClr val="002060"/>
                </a:solidFill>
                <a:effectLst/>
              </a:rPr>
              <a:t/>
            </a:r>
            <a:br>
              <a:rPr lang="ru-RU" sz="1625" dirty="0">
                <a:solidFill>
                  <a:srgbClr val="002060"/>
                </a:solidFill>
                <a:effectLst/>
              </a:rPr>
            </a:br>
            <a:r>
              <a:rPr lang="ru-RU" sz="1625" dirty="0">
                <a:solidFill>
                  <a:srgbClr val="002060"/>
                </a:solidFill>
                <a:effectLst/>
              </a:rPr>
              <a:t>Министерства по делам молодежи Республики Дагестан</a:t>
            </a:r>
            <a:br>
              <a:rPr lang="ru-RU" sz="1625" dirty="0">
                <a:solidFill>
                  <a:srgbClr val="002060"/>
                </a:solidFill>
                <a:effectLst/>
              </a:rPr>
            </a:br>
            <a:endParaRPr lang="ru-RU" sz="1625" dirty="0">
              <a:solidFill>
                <a:srgbClr val="002060"/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86619" y="5318051"/>
            <a:ext cx="3241593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1300" b="1" dirty="0">
              <a:solidFill>
                <a:srgbClr val="002060"/>
              </a:solidFill>
            </a:endParaRPr>
          </a:p>
          <a:p>
            <a:r>
              <a:rPr lang="ru-RU" sz="1300" dirty="0">
                <a:solidFill>
                  <a:srgbClr val="002060"/>
                </a:solidFill>
              </a:rPr>
              <a:t>  Просветительский портал проекта:</a:t>
            </a:r>
          </a:p>
          <a:p>
            <a:r>
              <a:rPr lang="ru-RU" sz="1300" b="1" dirty="0">
                <a:solidFill>
                  <a:srgbClr val="002060"/>
                </a:solidFill>
              </a:rPr>
              <a:t>               </a:t>
            </a:r>
            <a:r>
              <a:rPr lang="ru-RU" sz="1300" b="1" dirty="0" err="1">
                <a:solidFill>
                  <a:srgbClr val="002060"/>
                </a:solidFill>
              </a:rPr>
              <a:t>мирныйдагестан.рф</a:t>
            </a:r>
            <a:endParaRPr lang="ru-RU" sz="1300" b="1" dirty="0">
              <a:solidFill>
                <a:srgbClr val="002060"/>
              </a:solidFill>
            </a:endParaRPr>
          </a:p>
        </p:txBody>
      </p:sp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6612" y="543697"/>
            <a:ext cx="508595" cy="50859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938" y="4877189"/>
            <a:ext cx="2154681" cy="178357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495" y="5207690"/>
            <a:ext cx="1122568" cy="112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540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88604" y="2276872"/>
            <a:ext cx="7128792" cy="194473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rgbClr val="002060"/>
                </a:solidFill>
                <a:latin typeface="Bookman Old Style" pitchFamily="18" charset="0"/>
              </a:rPr>
              <a:t>Историческая память…нужна  и важна ли она 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002060"/>
                </a:solidFill>
                <a:latin typeface="Bookman Old Style" pitchFamily="18" charset="0"/>
              </a:rPr>
              <a:t>			в </a:t>
            </a:r>
            <a:r>
              <a:rPr lang="ru-RU" sz="1600" dirty="0">
                <a:solidFill>
                  <a:srgbClr val="002060"/>
                </a:solidFill>
                <a:latin typeface="Bookman Old Style" panose="02050604050505020204" pitchFamily="18" charset="0"/>
              </a:rPr>
              <a:t>век глобализации?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rgbClr val="002060"/>
                </a:solidFill>
                <a:latin typeface="Bookman Old Style" panose="02050604050505020204" pitchFamily="18" charset="0"/>
              </a:rPr>
              <a:t>Пролистаем страницы истории </a:t>
            </a:r>
            <a:endParaRPr lang="ru-RU" sz="1600" dirty="0" smtClean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rgbClr val="002060"/>
                </a:solidFill>
                <a:latin typeface="Bookman Old Style" panose="02050604050505020204" pitchFamily="18" charset="0"/>
              </a:rPr>
              <a:t>		</a:t>
            </a:r>
            <a:r>
              <a:rPr lang="ru-RU" sz="16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	и </a:t>
            </a:r>
            <a:r>
              <a:rPr lang="ru-RU" sz="1600" dirty="0">
                <a:solidFill>
                  <a:srgbClr val="002060"/>
                </a:solidFill>
                <a:latin typeface="Bookman Old Style" panose="02050604050505020204" pitchFamily="18" charset="0"/>
              </a:rPr>
              <a:t>проведем </a:t>
            </a:r>
            <a:r>
              <a:rPr lang="ru-RU" sz="16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сравнительный анализ</a:t>
            </a:r>
            <a:r>
              <a:rPr lang="ru-RU" sz="1600" dirty="0">
                <a:solidFill>
                  <a:srgbClr val="002060"/>
                </a:solidFill>
                <a:latin typeface="Bookman Old Style" panose="02050604050505020204" pitchFamily="18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734947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850" y="707306"/>
            <a:ext cx="8374487" cy="420154"/>
          </a:xfrm>
        </p:spPr>
        <p:txBody>
          <a:bodyPr>
            <a:normAutofit/>
          </a:bodyPr>
          <a:lstStyle/>
          <a:p>
            <a:r>
              <a:rPr lang="ru-RU" sz="2200" dirty="0">
                <a:solidFill>
                  <a:srgbClr val="002060"/>
                </a:solidFill>
                <a:latin typeface="Bookman Old Style" charset="0"/>
                <a:ea typeface="Bookman Old Style" charset="0"/>
                <a:cs typeface="Bookman Old Style" charset="0"/>
              </a:rPr>
              <a:t>Последствия отсутствия исторической памяти…</a:t>
            </a:r>
          </a:p>
        </p:txBody>
      </p:sp>
      <p:pic>
        <p:nvPicPr>
          <p:cNvPr id="13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737" y="2922801"/>
            <a:ext cx="3192950" cy="27359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7872" y="2922801"/>
            <a:ext cx="3767070" cy="25717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620686" y="5655023"/>
            <a:ext cx="25250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Bookman Old Style" charset="0"/>
                <a:ea typeface="Bookman Old Style" charset="0"/>
                <a:cs typeface="Bookman Old Style" charset="0"/>
              </a:rPr>
              <a:t>Центральные регионы РФ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02438" y="5652823"/>
            <a:ext cx="29979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Bookman Old Style" charset="0"/>
                <a:ea typeface="Bookman Old Style" charset="0"/>
                <a:cs typeface="Bookman Old Style" charset="0"/>
              </a:rPr>
              <a:t>Северокавказские </a:t>
            </a:r>
            <a:r>
              <a:rPr lang="ru-RU" sz="1400">
                <a:solidFill>
                  <a:srgbClr val="002060"/>
                </a:solidFill>
                <a:latin typeface="Bookman Old Style" charset="0"/>
                <a:ea typeface="Bookman Old Style" charset="0"/>
                <a:cs typeface="Bookman Old Style" charset="0"/>
              </a:rPr>
              <a:t>регионы </a:t>
            </a:r>
            <a:r>
              <a:rPr lang="ru-RU" sz="1400" smtClean="0">
                <a:solidFill>
                  <a:srgbClr val="002060"/>
                </a:solidFill>
                <a:latin typeface="Bookman Old Style" charset="0"/>
                <a:ea typeface="Bookman Old Style" charset="0"/>
                <a:cs typeface="Bookman Old Style" charset="0"/>
              </a:rPr>
              <a:t>РФ</a:t>
            </a:r>
            <a:endParaRPr lang="ru-RU" sz="1400" dirty="0">
              <a:solidFill>
                <a:srgbClr val="002060"/>
              </a:solidFill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239" y="1967599"/>
            <a:ext cx="2625945" cy="1910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0456" y="1792372"/>
            <a:ext cx="2989093" cy="1944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2915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11481" y="2276872"/>
            <a:ext cx="828303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600" dirty="0" smtClean="0">
                <a:solidFill>
                  <a:srgbClr val="002060"/>
                </a:solidFill>
                <a:latin typeface="Bookman Old Style" charset="0"/>
                <a:ea typeface="Bookman Old Style" charset="0"/>
                <a:cs typeface="Bookman Old Style" charset="0"/>
              </a:rPr>
              <a:t>	Некоторые молодые люди, попавшие в вербовочные сети радикалов</a:t>
            </a:r>
          </a:p>
          <a:p>
            <a:pPr>
              <a:lnSpc>
                <a:spcPct val="150000"/>
              </a:lnSpc>
            </a:pPr>
            <a:r>
              <a:rPr lang="ru-RU" sz="1600" dirty="0" smtClean="0">
                <a:solidFill>
                  <a:srgbClr val="002060"/>
                </a:solidFill>
                <a:latin typeface="Bookman Old Style" charset="0"/>
                <a:ea typeface="Bookman Old Style" charset="0"/>
                <a:cs typeface="Bookman Old Style" charset="0"/>
              </a:rPr>
              <a:t>уверенны в том, что в лесах и </a:t>
            </a:r>
            <a:r>
              <a:rPr lang="ru-RU" sz="1600" dirty="0" err="1" smtClean="0">
                <a:solidFill>
                  <a:srgbClr val="002060"/>
                </a:solidFill>
                <a:latin typeface="Bookman Old Style" charset="0"/>
                <a:ea typeface="Bookman Old Style" charset="0"/>
                <a:cs typeface="Bookman Old Style" charset="0"/>
              </a:rPr>
              <a:t>бандподпольях</a:t>
            </a:r>
            <a:r>
              <a:rPr lang="ru-RU" sz="1600" dirty="0" smtClean="0">
                <a:solidFill>
                  <a:srgbClr val="002060"/>
                </a:solidFill>
                <a:latin typeface="Bookman Old Style" charset="0"/>
                <a:ea typeface="Bookman Old Style" charset="0"/>
                <a:cs typeface="Bookman Old Style" charset="0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ru-RU" sz="1600" dirty="0">
                <a:solidFill>
                  <a:srgbClr val="002060"/>
                </a:solidFill>
                <a:latin typeface="Bookman Old Style" charset="0"/>
                <a:ea typeface="Bookman Old Style" charset="0"/>
                <a:cs typeface="Bookman Old Style" charset="0"/>
              </a:rPr>
              <a:t>	</a:t>
            </a:r>
            <a:r>
              <a:rPr lang="ru-RU" sz="1600" dirty="0" smtClean="0">
                <a:solidFill>
                  <a:srgbClr val="002060"/>
                </a:solidFill>
                <a:latin typeface="Bookman Old Style" charset="0"/>
                <a:ea typeface="Bookman Old Style" charset="0"/>
                <a:cs typeface="Bookman Old Style" charset="0"/>
              </a:rPr>
              <a:t>они продолжают дело трех имамов эпохи Кавказской войны</a:t>
            </a:r>
            <a:endParaRPr lang="ru-RU" sz="1600" dirty="0">
              <a:solidFill>
                <a:srgbClr val="002060"/>
              </a:solidFill>
              <a:latin typeface="Bookman Old Style" charset="0"/>
              <a:ea typeface="Bookman Old Style" charset="0"/>
              <a:cs typeface="Bookman Old Styl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66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181" y="491909"/>
            <a:ext cx="8435637" cy="1409685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Кавказская </a:t>
            </a:r>
            <a:r>
              <a:rPr lang="ru-RU" sz="2000" dirty="0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война. </a:t>
            </a:r>
            <a:br>
              <a:rPr lang="ru-RU" sz="2000" dirty="0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Сравнительный анализ борьбы за независимость на Кавказе в 19 веке и идеологии радикалов последних десятилетий</a:t>
            </a:r>
            <a:endParaRPr lang="ru-RU" sz="2000" dirty="0">
              <a:solidFill>
                <a:srgbClr val="002060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506506" y="4443113"/>
            <a:ext cx="8089900" cy="1907814"/>
          </a:xfrm>
        </p:spPr>
        <p:txBody>
          <a:bodyPr>
            <a:normAutofit/>
          </a:bodyPr>
          <a:lstStyle/>
          <a:p>
            <a:pPr marL="39623" indent="0">
              <a:buNone/>
            </a:pPr>
            <a:r>
              <a:rPr lang="ru-RU" sz="1300" dirty="0">
                <a:solidFill>
                  <a:srgbClr val="002060"/>
                </a:solidFill>
                <a:latin typeface="Bookman Old Style" panose="02050604050505020204" pitchFamily="18" charset="0"/>
              </a:rPr>
              <a:t>    </a:t>
            </a:r>
          </a:p>
        </p:txBody>
      </p:sp>
      <p:pic>
        <p:nvPicPr>
          <p:cNvPr id="12" name="Рисунок 11" descr="qwNVrSvf8V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196752"/>
            <a:ext cx="9906000" cy="5661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905999" cy="1196752"/>
          </a:xfrm>
          <a:prstGeom prst="rect">
            <a:avLst/>
          </a:prstGeom>
          <a:solidFill>
            <a:srgbClr val="FAF8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69213" y="352984"/>
            <a:ext cx="8435637" cy="14096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Кавказская война. </a:t>
            </a:r>
            <a:br>
              <a:rPr lang="ru-RU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Сравнительный анализ борьбы за независимость на Кавказе</a:t>
            </a:r>
          </a:p>
          <a:p>
            <a:pPr algn="ctr">
              <a:lnSpc>
                <a:spcPct val="150000"/>
              </a:lnSpc>
            </a:pPr>
            <a:r>
              <a:rPr lang="ru-RU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в 19 веке и идеологии радикалов последних десятилетий</a:t>
            </a:r>
            <a:endParaRPr lang="ru-RU" sz="20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02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4850" y="1200591"/>
            <a:ext cx="9289032" cy="154401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-г</a:t>
            </a:r>
            <a:r>
              <a:rPr lang="ru-RU" sz="14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еополитические </a:t>
            </a:r>
            <a:r>
              <a:rPr lang="ru-RU" sz="1400" dirty="0">
                <a:solidFill>
                  <a:srgbClr val="002060"/>
                </a:solidFill>
                <a:latin typeface="Bookman Old Style" panose="02050604050505020204" pitchFamily="18" charset="0"/>
              </a:rPr>
              <a:t>интересы </a:t>
            </a:r>
            <a:r>
              <a:rPr lang="en-US" sz="14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Bookman Old Style" panose="02050604050505020204" pitchFamily="18" charset="0"/>
              </a:rPr>
              <a:t>трех </a:t>
            </a:r>
            <a:r>
              <a:rPr lang="en-US" sz="14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4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держав на Кавказе: </a:t>
            </a:r>
            <a:r>
              <a:rPr lang="ru-RU" sz="1400" dirty="0">
                <a:solidFill>
                  <a:srgbClr val="002060"/>
                </a:solidFill>
                <a:latin typeface="Bookman Old Style" panose="02050604050505020204" pitchFamily="18" charset="0"/>
              </a:rPr>
              <a:t>Российской империи, Османской </a:t>
            </a:r>
            <a:r>
              <a:rPr lang="ru-RU" sz="14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империи </a:t>
            </a:r>
            <a:endParaRPr lang="ru-RU" sz="14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>
              <a:buNone/>
            </a:pPr>
            <a:r>
              <a:rPr lang="ru-RU" sz="1400" dirty="0">
                <a:solidFill>
                  <a:srgbClr val="002060"/>
                </a:solidFill>
                <a:latin typeface="Bookman Old Style" panose="02050604050505020204" pitchFamily="18" charset="0"/>
              </a:rPr>
              <a:t>и </a:t>
            </a:r>
            <a:r>
              <a:rPr lang="ru-RU" sz="14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Персии;</a:t>
            </a:r>
            <a:endParaRPr lang="ru-RU" sz="14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-к</a:t>
            </a:r>
            <a:r>
              <a:rPr lang="ru-RU" sz="14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олониальная </a:t>
            </a:r>
            <a:r>
              <a:rPr lang="ru-RU" sz="1400" dirty="0">
                <a:solidFill>
                  <a:srgbClr val="002060"/>
                </a:solidFill>
                <a:latin typeface="Bookman Old Style" panose="02050604050505020204" pitchFamily="18" charset="0"/>
              </a:rPr>
              <a:t>политика царской России на Кавказе, </a:t>
            </a:r>
            <a:r>
              <a:rPr lang="ru-RU" sz="14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чрезмерная суровость ее наместников;</a:t>
            </a:r>
            <a:endParaRPr lang="ru-RU" sz="14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-з</a:t>
            </a:r>
            <a:r>
              <a:rPr lang="ru-RU" sz="14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акрытые </a:t>
            </a:r>
            <a:r>
              <a:rPr lang="ru-RU" sz="1400" dirty="0">
                <a:solidFill>
                  <a:srgbClr val="002060"/>
                </a:solidFill>
                <a:latin typeface="Bookman Old Style" panose="02050604050505020204" pitchFamily="18" charset="0"/>
              </a:rPr>
              <a:t>для торговли </a:t>
            </a:r>
            <a:r>
              <a:rPr lang="ru-RU" sz="14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границы;</a:t>
            </a:r>
            <a:endParaRPr lang="ru-RU" sz="14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-угроза крепостничества. </a:t>
            </a:r>
            <a:endParaRPr lang="ru-RU" sz="14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6" name="Рисунок 5" descr="Карта_Кавказского_края_(1801-1813).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16696" y="2996952"/>
            <a:ext cx="5903133" cy="35881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735360" y="692150"/>
            <a:ext cx="126669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4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</a:t>
            </a:r>
            <a:r>
              <a:rPr lang="ru-RU" sz="14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ричин</a:t>
            </a:r>
            <a:r>
              <a:rPr lang="ru-RU" sz="14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ы:</a:t>
            </a:r>
            <a:endParaRPr lang="ru-RU" sz="14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8067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850" y="279894"/>
            <a:ext cx="8089900" cy="1095005"/>
          </a:xfrm>
        </p:spPr>
        <p:txBody>
          <a:bodyPr>
            <a:noAutofit/>
          </a:bodyPr>
          <a:lstStyle/>
          <a:p>
            <a:pPr algn="ctr"/>
            <a:r>
              <a:rPr lang="ru-RU" sz="22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         Ядро борьбы за свободу.</a:t>
            </a:r>
            <a:r>
              <a:rPr lang="ru-RU" sz="2200" dirty="0">
                <a:solidFill>
                  <a:srgbClr val="002060"/>
                </a:solidFill>
                <a:latin typeface="Bookman Old Style" panose="02050604050505020204" pitchFamily="18" charset="0"/>
              </a:rPr>
              <a:t/>
            </a:r>
            <a:br>
              <a:rPr lang="ru-RU" sz="2200" dirty="0">
                <a:solidFill>
                  <a:srgbClr val="002060"/>
                </a:solidFill>
                <a:latin typeface="Bookman Old Style" panose="02050604050505020204" pitchFamily="18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             </a:t>
            </a:r>
            <a:r>
              <a:rPr lang="ru-RU" sz="22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</a:t>
            </a:r>
            <a:r>
              <a:rPr lang="ru-RU" sz="22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ировые </a:t>
            </a:r>
            <a:r>
              <a:rPr lang="ru-RU" sz="2200" dirty="0">
                <a:solidFill>
                  <a:srgbClr val="002060"/>
                </a:solidFill>
                <a:latin typeface="Bookman Old Style" panose="02050604050505020204" pitchFamily="18" charset="0"/>
              </a:rPr>
              <a:t>ученые 19-го  века </a:t>
            </a:r>
            <a:r>
              <a:rPr lang="ru-RU" sz="22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о </a:t>
            </a:r>
            <a:r>
              <a:rPr lang="ru-RU" sz="22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лидерах         противостояния                  </a:t>
            </a:r>
            <a:endParaRPr lang="ru-RU" sz="22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6994" y="1660935"/>
            <a:ext cx="6786754" cy="4899726"/>
          </a:xfrm>
        </p:spPr>
        <p:txBody>
          <a:bodyPr>
            <a:normAutofit fontScale="32500" lnSpcReduction="20000"/>
          </a:bodyPr>
          <a:lstStyle/>
          <a:p>
            <a:pPr marL="148586" indent="0" rtl="1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767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……</a:t>
            </a:r>
            <a:r>
              <a:rPr lang="ru-RU" sz="4767" dirty="0">
                <a:solidFill>
                  <a:srgbClr val="002060"/>
                </a:solidFill>
                <a:latin typeface="Bookman Old Style" panose="02050604050505020204" pitchFamily="18" charset="0"/>
              </a:rPr>
              <a:t>Дружил с храбрецом, шахидом Гази-Мухаммадом. Вместе с ним отправился в провинцию Кура в селение </a:t>
            </a:r>
            <a:r>
              <a:rPr lang="ru-RU" sz="4767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верхний </a:t>
            </a:r>
            <a:r>
              <a:rPr lang="ru-RU" sz="4767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Яраг</a:t>
            </a:r>
            <a:r>
              <a:rPr lang="ru-RU" sz="4767" dirty="0">
                <a:solidFill>
                  <a:srgbClr val="002060"/>
                </a:solidFill>
                <a:latin typeface="Bookman Old Style" panose="02050604050505020204" pitchFamily="18" charset="0"/>
              </a:rPr>
              <a:t> для получения </a:t>
            </a:r>
            <a:r>
              <a:rPr lang="ru-RU" sz="4767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накшубандийского</a:t>
            </a:r>
            <a:r>
              <a:rPr lang="ru-RU" sz="4767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4767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тариката</a:t>
            </a:r>
            <a:r>
              <a:rPr lang="ru-RU" sz="4767" dirty="0">
                <a:solidFill>
                  <a:srgbClr val="002060"/>
                </a:solidFill>
                <a:latin typeface="Bookman Old Style" panose="02050604050505020204" pitchFamily="18" charset="0"/>
              </a:rPr>
              <a:t> от шейха Мухаммада </a:t>
            </a:r>
            <a:r>
              <a:rPr lang="ru-RU" sz="4767" dirty="0" err="1" smtClean="0">
                <a:solidFill>
                  <a:srgbClr val="002060"/>
                </a:solidFill>
                <a:latin typeface="Bookman Old Style" panose="02050604050505020204" pitchFamily="18" charset="0"/>
              </a:rPr>
              <a:t>афанди</a:t>
            </a:r>
            <a:r>
              <a:rPr lang="ru-RU" sz="4767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. После </a:t>
            </a:r>
            <a:r>
              <a:rPr lang="ru-RU" sz="4767" dirty="0">
                <a:solidFill>
                  <a:srgbClr val="002060"/>
                </a:solidFill>
                <a:latin typeface="Bookman Old Style" panose="02050604050505020204" pitchFamily="18" charset="0"/>
              </a:rPr>
              <a:t>этого аль-</a:t>
            </a:r>
            <a:r>
              <a:rPr lang="ru-RU" sz="4767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Яраги</a:t>
            </a:r>
            <a:r>
              <a:rPr lang="ru-RU" sz="4767" dirty="0">
                <a:solidFill>
                  <a:srgbClr val="002060"/>
                </a:solidFill>
                <a:latin typeface="Bookman Old Style" panose="02050604050505020204" pitchFamily="18" charset="0"/>
              </a:rPr>
              <a:t> дал им обоим разрешение [на наставничество], и они вернулись в </a:t>
            </a:r>
            <a:r>
              <a:rPr lang="ru-RU" sz="4767" dirty="0" err="1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Гимры</a:t>
            </a:r>
            <a:r>
              <a:rPr lang="ru-RU" sz="4767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…</a:t>
            </a:r>
            <a:endParaRPr lang="ru-RU" sz="4767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marL="148586" indent="0" rtl="1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767" dirty="0">
                <a:solidFill>
                  <a:srgbClr val="002060"/>
                </a:solidFill>
                <a:latin typeface="Bookman Old Style" panose="02050604050505020204" pitchFamily="18" charset="0"/>
              </a:rPr>
              <a:t>    История Шамиля обширна и известна и не нуждается в уточнении и дополнении.</a:t>
            </a:r>
          </a:p>
          <a:p>
            <a:pPr marL="148586" indent="0" rtl="1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767" dirty="0">
                <a:solidFill>
                  <a:srgbClr val="002060"/>
                </a:solidFill>
                <a:latin typeface="Bookman Old Style" panose="02050604050505020204" pitchFamily="18" charset="0"/>
              </a:rPr>
              <a:t>    Люди написали отдельные книги об этом и перевели на другие языки. Его хвалили многие люди из числа ученых  и знатных лиц, его считали Шейх-</a:t>
            </a:r>
            <a:r>
              <a:rPr lang="ru-RU" sz="4767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уль</a:t>
            </a:r>
            <a:r>
              <a:rPr lang="ru-RU" sz="4767" dirty="0">
                <a:solidFill>
                  <a:srgbClr val="002060"/>
                </a:solidFill>
                <a:latin typeface="Bookman Old Style" panose="02050604050505020204" pitchFamily="18" charset="0"/>
              </a:rPr>
              <a:t>-Исламом, Имамом религии и </a:t>
            </a:r>
            <a:r>
              <a:rPr lang="ru-RU" sz="4767" dirty="0" err="1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Муджадидом</a:t>
            </a:r>
            <a:r>
              <a:rPr lang="ru-RU" sz="4767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4767" dirty="0">
                <a:solidFill>
                  <a:srgbClr val="002060"/>
                </a:solidFill>
                <a:latin typeface="Bookman Old Style" panose="02050604050505020204" pitchFamily="18" charset="0"/>
              </a:rPr>
              <a:t>р</a:t>
            </a:r>
            <a:r>
              <a:rPr lang="ru-RU" sz="4767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елигии</a:t>
            </a:r>
            <a:r>
              <a:rPr lang="ru-RU" sz="4767" dirty="0">
                <a:solidFill>
                  <a:srgbClr val="002060"/>
                </a:solidFill>
                <a:latin typeface="Bookman Old Style" panose="02050604050505020204" pitchFamily="18" charset="0"/>
              </a:rPr>
              <a:t>, и что все его сражения являются истинными, соответствующими справедливому шариату.    </a:t>
            </a:r>
          </a:p>
          <a:p>
            <a:pPr marL="148586" indent="0" rtl="1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767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Также </a:t>
            </a:r>
            <a:r>
              <a:rPr lang="ru-RU" sz="4767" dirty="0">
                <a:solidFill>
                  <a:srgbClr val="002060"/>
                </a:solidFill>
                <a:latin typeface="Bookman Old Style" panose="02050604050505020204" pitchFamily="18" charset="0"/>
              </a:rPr>
              <a:t>его похвалил один из ученых </a:t>
            </a:r>
            <a:r>
              <a:rPr lang="ru-RU" sz="4767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Египта </a:t>
            </a:r>
            <a:r>
              <a:rPr lang="ru-RU" sz="4767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Ибрахим</a:t>
            </a:r>
            <a:r>
              <a:rPr lang="ru-RU" sz="4767" dirty="0">
                <a:solidFill>
                  <a:srgbClr val="002060"/>
                </a:solidFill>
                <a:latin typeface="Bookman Old Style" panose="02050604050505020204" pitchFamily="18" charset="0"/>
              </a:rPr>
              <a:t> аль-</a:t>
            </a:r>
            <a:r>
              <a:rPr lang="ru-RU" sz="4767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Баджури</a:t>
            </a:r>
            <a:r>
              <a:rPr lang="ru-RU" sz="4767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4767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и </a:t>
            </a:r>
            <a:r>
              <a:rPr lang="ru-RU" sz="4767" dirty="0">
                <a:solidFill>
                  <a:srgbClr val="002060"/>
                </a:solidFill>
                <a:latin typeface="Bookman Old Style" panose="02050604050505020204" pitchFamily="18" charset="0"/>
              </a:rPr>
              <a:t>аль-</a:t>
            </a:r>
            <a:r>
              <a:rPr lang="ru-RU" sz="4767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Мухаккик</a:t>
            </a:r>
            <a:r>
              <a:rPr lang="ru-RU" sz="4767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4767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Шихабу</a:t>
            </a:r>
            <a:r>
              <a:rPr lang="ru-RU" sz="4767" dirty="0">
                <a:solidFill>
                  <a:srgbClr val="002060"/>
                </a:solidFill>
                <a:latin typeface="Bookman Old Style" panose="02050604050505020204" pitchFamily="18" charset="0"/>
              </a:rPr>
              <a:t>-д-Дин аль-</a:t>
            </a:r>
            <a:r>
              <a:rPr lang="ru-RU" sz="4767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Маржани</a:t>
            </a:r>
            <a:r>
              <a:rPr lang="ru-RU" sz="4767" dirty="0">
                <a:solidFill>
                  <a:srgbClr val="002060"/>
                </a:solidFill>
                <a:latin typeface="Bookman Old Style" panose="02050604050505020204" pitchFamily="18" charset="0"/>
              </a:rPr>
              <a:t> аль-Казани и другие.</a:t>
            </a:r>
          </a:p>
          <a:p>
            <a:pPr marL="148586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767" dirty="0">
                <a:solidFill>
                  <a:srgbClr val="002060"/>
                </a:solidFill>
                <a:latin typeface="Bookman Old Style" panose="02050604050505020204" pitchFamily="18" charset="0"/>
              </a:rPr>
              <a:t>    </a:t>
            </a:r>
            <a:br>
              <a:rPr lang="ru-RU" sz="4767" dirty="0">
                <a:solidFill>
                  <a:srgbClr val="002060"/>
                </a:solidFill>
                <a:latin typeface="Bookman Old Style" panose="02050604050505020204" pitchFamily="18" charset="0"/>
              </a:rPr>
            </a:br>
            <a:endParaRPr lang="ru-RU" sz="4767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marL="148586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767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[ </a:t>
            </a:r>
            <a:r>
              <a:rPr lang="ru-RU" sz="4767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Назир</a:t>
            </a:r>
            <a:r>
              <a:rPr lang="ru-RU" sz="4767" dirty="0">
                <a:solidFill>
                  <a:srgbClr val="002060"/>
                </a:solidFill>
                <a:latin typeface="Bookman Old Style" panose="02050604050505020204" pitchFamily="18" charset="0"/>
              </a:rPr>
              <a:t> ад-</a:t>
            </a:r>
            <a:r>
              <a:rPr lang="ru-RU" sz="4767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Дургели</a:t>
            </a:r>
            <a:r>
              <a:rPr lang="ru-RU" sz="4767" dirty="0">
                <a:solidFill>
                  <a:srgbClr val="002060"/>
                </a:solidFill>
                <a:latin typeface="Bookman Old Style" panose="02050604050505020204" pitchFamily="18" charset="0"/>
              </a:rPr>
              <a:t>,</a:t>
            </a:r>
            <a:r>
              <a:rPr lang="ru-RU" sz="4767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 «</a:t>
            </a:r>
            <a:r>
              <a:rPr lang="ru-RU" sz="4767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Нузхату</a:t>
            </a:r>
            <a:r>
              <a:rPr lang="ru-RU" sz="4767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-ль-</a:t>
            </a:r>
            <a:r>
              <a:rPr lang="ru-RU" sz="4767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Азхан</a:t>
            </a:r>
            <a:r>
              <a:rPr lang="ru-RU" sz="4767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» (Услада умов) , </a:t>
            </a:r>
            <a:r>
              <a:rPr lang="ru-RU" sz="4767" dirty="0">
                <a:solidFill>
                  <a:srgbClr val="002060"/>
                </a:solidFill>
                <a:latin typeface="Bookman Old Style" panose="02050604050505020204" pitchFamily="18" charset="0"/>
              </a:rPr>
              <a:t>44 стр. </a:t>
            </a:r>
            <a:r>
              <a:rPr lang="ru-RU" sz="4767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]</a:t>
            </a:r>
            <a:endParaRPr lang="ru-RU" sz="4767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marL="39623" indent="0">
              <a:lnSpc>
                <a:spcPct val="120000"/>
              </a:lnSpc>
              <a:spcBef>
                <a:spcPts val="0"/>
              </a:spcBef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5994" y="665922"/>
            <a:ext cx="3888046" cy="29160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4750" r="79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9369" y="2266957"/>
            <a:ext cx="2244671" cy="168350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852" y="3717081"/>
            <a:ext cx="2306250" cy="2931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303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83" y="449440"/>
            <a:ext cx="4654201" cy="1934779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Финал. </a:t>
            </a:r>
            <a:br>
              <a:rPr lang="ru-RU" sz="2000" dirty="0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Август 1859-го </a:t>
            </a:r>
            <a:r>
              <a:rPr lang="ru-RU" sz="2000" dirty="0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года... </a:t>
            </a:r>
          </a:p>
        </p:txBody>
      </p:sp>
      <p:pic>
        <p:nvPicPr>
          <p:cNvPr id="8" name="Содержимое 7" descr="plen-550x393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1544" y="2390778"/>
            <a:ext cx="5330943" cy="38092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llbymsq ofakru ieb tlfuic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0111" y="188640"/>
            <a:ext cx="4824536" cy="37098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5649719" y="4797152"/>
            <a:ext cx="408156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Последняя крепость </a:t>
            </a:r>
            <a:endParaRPr lang="ru-RU" sz="2000" dirty="0" smtClean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государства </a:t>
            </a:r>
            <a:r>
              <a:rPr lang="ru-RU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Имамат – Гуниб. </a:t>
            </a:r>
            <a:br>
              <a:rPr lang="ru-RU" sz="2000" dirty="0">
                <a:solidFill>
                  <a:srgbClr val="002060"/>
                </a:solidFill>
                <a:latin typeface="Bookman Old Style" panose="02050604050505020204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Начало мира…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44964" y="6309320"/>
            <a:ext cx="116410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2060"/>
                </a:solidFill>
              </a:rPr>
              <a:t>Заключение мира</a:t>
            </a:r>
            <a:endParaRPr lang="ru-RU" sz="1000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22199" y="3995888"/>
            <a:ext cx="32403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solidFill>
                  <a:srgbClr val="002060"/>
                </a:solidFill>
              </a:rPr>
              <a:t>Вид на с.  Гуниб с горы </a:t>
            </a:r>
            <a:r>
              <a:rPr lang="ru-RU" sz="1000" dirty="0" err="1" smtClean="0">
                <a:solidFill>
                  <a:srgbClr val="002060"/>
                </a:solidFill>
              </a:rPr>
              <a:t>Турчидаг</a:t>
            </a:r>
            <a:r>
              <a:rPr lang="ru-RU" sz="1000" dirty="0" smtClean="0">
                <a:solidFill>
                  <a:srgbClr val="002060"/>
                </a:solidFill>
              </a:rPr>
              <a:t>. Лагерь Барятинского</a:t>
            </a:r>
            <a:endParaRPr lang="ru-RU" sz="1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863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880" y="2852936"/>
            <a:ext cx="5400600" cy="3833427"/>
          </a:xfrm>
          <a:prstGeom prst="rect">
            <a:avLst/>
          </a:prstGeom>
          <a:ln>
            <a:noFill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850" y="692150"/>
            <a:ext cx="8496622" cy="438217"/>
          </a:xfrm>
        </p:spPr>
        <p:txBody>
          <a:bodyPr>
            <a:normAutofit/>
          </a:bodyPr>
          <a:lstStyle/>
          <a:p>
            <a:r>
              <a:rPr lang="ru-RU" sz="2200" b="1" dirty="0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                                     Последствия</a:t>
            </a:r>
            <a:endParaRPr lang="ru-RU" sz="2200" b="1" dirty="0">
              <a:solidFill>
                <a:srgbClr val="002060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0512" y="1180141"/>
            <a:ext cx="9178702" cy="3654406"/>
          </a:xfrm>
        </p:spPr>
        <p:txBody>
          <a:bodyPr>
            <a:noAutofit/>
          </a:bodyPr>
          <a:lstStyle/>
          <a:p>
            <a:pPr marL="148586" indent="0">
              <a:buNone/>
            </a:pPr>
            <a:r>
              <a:rPr lang="ru-RU" sz="1400" dirty="0">
                <a:solidFill>
                  <a:srgbClr val="002060"/>
                </a:solidFill>
                <a:latin typeface="Bookman Old Style" charset="0"/>
                <a:ea typeface="Bookman Old Style" charset="0"/>
                <a:cs typeface="Bookman Old Style" charset="0"/>
              </a:rPr>
              <a:t>1. </a:t>
            </a:r>
            <a:r>
              <a:rPr lang="ru-RU" sz="1400" dirty="0" smtClean="0">
                <a:solidFill>
                  <a:srgbClr val="002060"/>
                </a:solidFill>
                <a:latin typeface="Bookman Old Style" charset="0"/>
                <a:ea typeface="Bookman Old Style" charset="0"/>
                <a:cs typeface="Bookman Old Style" charset="0"/>
              </a:rPr>
              <a:t>Население пережило войну и избежало крепостное право</a:t>
            </a:r>
            <a:r>
              <a:rPr lang="ru-RU" sz="1400" dirty="0" smtClean="0">
                <a:solidFill>
                  <a:srgbClr val="002060"/>
                </a:solidFill>
                <a:latin typeface="Bookman Old Style" charset="0"/>
                <a:ea typeface="Bookman Old Style" charset="0"/>
                <a:cs typeface="Bookman Old Style" charset="0"/>
              </a:rPr>
              <a:t>.</a:t>
            </a:r>
            <a:endParaRPr lang="ru-RU" sz="1400" dirty="0">
              <a:solidFill>
                <a:srgbClr val="002060"/>
              </a:solidFill>
              <a:latin typeface="Bookman Old Style" charset="0"/>
              <a:ea typeface="Bookman Old Style" charset="0"/>
              <a:cs typeface="Bookman Old Style" charset="0"/>
            </a:endParaRPr>
          </a:p>
          <a:p>
            <a:pPr marL="39623" indent="0">
              <a:buNone/>
            </a:pPr>
            <a:endParaRPr lang="ru-RU" sz="1400" dirty="0">
              <a:solidFill>
                <a:srgbClr val="002060"/>
              </a:solidFill>
              <a:latin typeface="Bookman Old Style" charset="0"/>
              <a:ea typeface="Bookman Old Style" charset="0"/>
              <a:cs typeface="Bookman Old Style" charset="0"/>
            </a:endParaRPr>
          </a:p>
          <a:p>
            <a:pPr marL="39623" indent="0">
              <a:buNone/>
            </a:pPr>
            <a:r>
              <a:rPr lang="ru-RU" sz="1400" dirty="0" smtClean="0">
                <a:solidFill>
                  <a:srgbClr val="002060"/>
                </a:solidFill>
                <a:latin typeface="Bookman Old Style" charset="0"/>
                <a:ea typeface="Bookman Old Style" charset="0"/>
                <a:cs typeface="Bookman Old Style" charset="0"/>
              </a:rPr>
              <a:t>  2</a:t>
            </a:r>
            <a:r>
              <a:rPr lang="ru-RU" sz="1400" dirty="0">
                <a:solidFill>
                  <a:srgbClr val="002060"/>
                </a:solidFill>
                <a:latin typeface="Bookman Old Style" charset="0"/>
                <a:ea typeface="Bookman Old Style" charset="0"/>
                <a:cs typeface="Bookman Old Style" charset="0"/>
              </a:rPr>
              <a:t>. Горцы сохранили свою </a:t>
            </a:r>
            <a:r>
              <a:rPr lang="ru-RU" sz="1400" dirty="0" smtClean="0">
                <a:solidFill>
                  <a:srgbClr val="002060"/>
                </a:solidFill>
                <a:latin typeface="Bookman Old Style" charset="0"/>
                <a:ea typeface="Bookman Old Style" charset="0"/>
                <a:cs typeface="Bookman Old Style" charset="0"/>
              </a:rPr>
              <a:t>территорию.</a:t>
            </a:r>
            <a:endParaRPr lang="ru-RU" sz="1400" dirty="0">
              <a:solidFill>
                <a:srgbClr val="002060"/>
              </a:solidFill>
              <a:latin typeface="Bookman Old Style" charset="0"/>
              <a:ea typeface="Bookman Old Style" charset="0"/>
              <a:cs typeface="Bookman Old Style" charset="0"/>
            </a:endParaRPr>
          </a:p>
          <a:p>
            <a:pPr marL="0" indent="0">
              <a:buNone/>
            </a:pPr>
            <a:endParaRPr lang="ru-RU" sz="1400" dirty="0">
              <a:solidFill>
                <a:srgbClr val="002060"/>
              </a:solidFill>
              <a:latin typeface="Bookman Old Style" charset="0"/>
              <a:ea typeface="Bookman Old Style" charset="0"/>
              <a:cs typeface="Bookman Old Style" charset="0"/>
            </a:endParaRPr>
          </a:p>
          <a:p>
            <a:pPr marL="0" indent="0">
              <a:buNone/>
            </a:pPr>
            <a:r>
              <a:rPr lang="ru-RU" sz="1400" dirty="0" smtClean="0">
                <a:solidFill>
                  <a:srgbClr val="002060"/>
                </a:solidFill>
                <a:latin typeface="Bookman Old Style" charset="0"/>
                <a:ea typeface="Bookman Old Style" charset="0"/>
                <a:cs typeface="Bookman Old Style" charset="0"/>
              </a:rPr>
              <a:t>  3</a:t>
            </a:r>
            <a:r>
              <a:rPr lang="ru-RU" sz="1400" dirty="0">
                <a:solidFill>
                  <a:srgbClr val="002060"/>
                </a:solidFill>
                <a:latin typeface="Bookman Old Style" charset="0"/>
                <a:ea typeface="Bookman Old Style" charset="0"/>
                <a:cs typeface="Bookman Old Style" charset="0"/>
              </a:rPr>
              <a:t>. Избежали  этно-культурной </a:t>
            </a:r>
            <a:r>
              <a:rPr lang="ru-RU" sz="1400" dirty="0" smtClean="0">
                <a:solidFill>
                  <a:srgbClr val="002060"/>
                </a:solidFill>
                <a:latin typeface="Bookman Old Style" charset="0"/>
                <a:ea typeface="Bookman Old Style" charset="0"/>
                <a:cs typeface="Bookman Old Style" charset="0"/>
              </a:rPr>
              <a:t>ассимиляции.</a:t>
            </a:r>
            <a:endParaRPr lang="ru-RU" sz="1400" dirty="0">
              <a:solidFill>
                <a:srgbClr val="002060"/>
              </a:solidFill>
              <a:latin typeface="Bookman Old Style" charset="0"/>
              <a:ea typeface="Bookman Old Style" charset="0"/>
              <a:cs typeface="Bookman Old Style" charset="0"/>
            </a:endParaRPr>
          </a:p>
          <a:p>
            <a:pPr marL="0" indent="0">
              <a:buNone/>
            </a:pPr>
            <a:endParaRPr lang="ru-RU" sz="1400" dirty="0">
              <a:solidFill>
                <a:srgbClr val="002060"/>
              </a:solidFill>
              <a:latin typeface="Bookman Old Style" charset="0"/>
              <a:ea typeface="Bookman Old Style" charset="0"/>
              <a:cs typeface="Bookman Old Style" charset="0"/>
            </a:endParaRPr>
          </a:p>
          <a:p>
            <a:pPr marL="0" indent="0">
              <a:buNone/>
            </a:pPr>
            <a:r>
              <a:rPr lang="ru-RU" sz="1400" dirty="0" smtClean="0">
                <a:solidFill>
                  <a:srgbClr val="002060"/>
                </a:solidFill>
                <a:latin typeface="Bookman Old Style" charset="0"/>
                <a:ea typeface="Bookman Old Style" charset="0"/>
                <a:cs typeface="Bookman Old Style" charset="0"/>
              </a:rPr>
              <a:t>  4</a:t>
            </a:r>
            <a:r>
              <a:rPr lang="ru-RU" sz="1400" dirty="0">
                <a:solidFill>
                  <a:srgbClr val="002060"/>
                </a:solidFill>
                <a:latin typeface="Bookman Old Style" charset="0"/>
                <a:ea typeface="Bookman Old Style" charset="0"/>
                <a:cs typeface="Bookman Old Style" charset="0"/>
              </a:rPr>
              <a:t>. Сохранили </a:t>
            </a:r>
            <a:r>
              <a:rPr lang="ru-RU" sz="1400" dirty="0" smtClean="0">
                <a:solidFill>
                  <a:srgbClr val="002060"/>
                </a:solidFill>
                <a:latin typeface="Bookman Old Style" charset="0"/>
                <a:ea typeface="Bookman Old Style" charset="0"/>
                <a:cs typeface="Bookman Old Style" charset="0"/>
              </a:rPr>
              <a:t>вероисповедание.</a:t>
            </a:r>
            <a:endParaRPr lang="ru-RU" sz="1400" dirty="0">
              <a:solidFill>
                <a:srgbClr val="002060"/>
              </a:solidFill>
              <a:latin typeface="Bookman Old Style" charset="0"/>
              <a:ea typeface="Bookman Old Style" charset="0"/>
              <a:cs typeface="Bookman Old Style" charset="0"/>
            </a:endParaRPr>
          </a:p>
          <a:p>
            <a:pPr marL="0" indent="0">
              <a:buNone/>
            </a:pPr>
            <a:endParaRPr lang="ru-RU" sz="1400" dirty="0">
              <a:solidFill>
                <a:srgbClr val="002060"/>
              </a:solidFill>
              <a:latin typeface="Bookman Old Style" charset="0"/>
              <a:ea typeface="Bookman Old Style" charset="0"/>
              <a:cs typeface="Bookman Old Style" charset="0"/>
            </a:endParaRPr>
          </a:p>
          <a:p>
            <a:pPr marL="0" indent="0">
              <a:buNone/>
            </a:pPr>
            <a:r>
              <a:rPr lang="ru-RU" sz="1400" dirty="0" smtClean="0">
                <a:solidFill>
                  <a:srgbClr val="002060"/>
                </a:solidFill>
                <a:latin typeface="Bookman Old Style" charset="0"/>
                <a:ea typeface="Bookman Old Style" charset="0"/>
                <a:cs typeface="Bookman Old Style" charset="0"/>
              </a:rPr>
              <a:t>  5</a:t>
            </a:r>
            <a:r>
              <a:rPr lang="ru-RU" sz="1400" dirty="0">
                <a:solidFill>
                  <a:srgbClr val="002060"/>
                </a:solidFill>
                <a:latin typeface="Bookman Old Style" charset="0"/>
                <a:ea typeface="Bookman Old Style" charset="0"/>
                <a:cs typeface="Bookman Old Style" charset="0"/>
              </a:rPr>
              <a:t>. Смягчилось </a:t>
            </a:r>
            <a:r>
              <a:rPr lang="ru-RU" sz="1400" dirty="0" smtClean="0">
                <a:solidFill>
                  <a:srgbClr val="002060"/>
                </a:solidFill>
                <a:latin typeface="Bookman Old Style" charset="0"/>
                <a:ea typeface="Bookman Old Style" charset="0"/>
                <a:cs typeface="Bookman Old Style" charset="0"/>
              </a:rPr>
              <a:t>налогообложение.</a:t>
            </a:r>
            <a:endParaRPr lang="ru-RU" sz="1400" dirty="0">
              <a:solidFill>
                <a:srgbClr val="002060"/>
              </a:solidFill>
              <a:latin typeface="Bookman Old Style" charset="0"/>
              <a:ea typeface="Bookman Old Style" charset="0"/>
              <a:cs typeface="Bookman Old Style" charset="0"/>
            </a:endParaRPr>
          </a:p>
          <a:p>
            <a:pPr marL="0" indent="0">
              <a:buNone/>
            </a:pPr>
            <a:endParaRPr lang="ru-RU" sz="1400" dirty="0">
              <a:solidFill>
                <a:srgbClr val="002060"/>
              </a:solidFill>
              <a:latin typeface="Bookman Old Style" charset="0"/>
              <a:ea typeface="Bookman Old Style" charset="0"/>
              <a:cs typeface="Bookman Old Style" charset="0"/>
            </a:endParaRPr>
          </a:p>
          <a:p>
            <a:pPr marL="0" indent="0">
              <a:buNone/>
            </a:pPr>
            <a:r>
              <a:rPr lang="ru-RU" sz="1400" dirty="0" smtClean="0">
                <a:solidFill>
                  <a:srgbClr val="002060"/>
                </a:solidFill>
                <a:latin typeface="Bookman Old Style" charset="0"/>
                <a:ea typeface="Bookman Old Style" charset="0"/>
                <a:cs typeface="Bookman Old Style" charset="0"/>
              </a:rPr>
              <a:t>  6</a:t>
            </a:r>
            <a:r>
              <a:rPr lang="ru-RU" sz="1400" dirty="0">
                <a:solidFill>
                  <a:srgbClr val="002060"/>
                </a:solidFill>
                <a:latin typeface="Bookman Old Style" charset="0"/>
                <a:ea typeface="Bookman Old Style" charset="0"/>
                <a:cs typeface="Bookman Old Style" charset="0"/>
              </a:rPr>
              <a:t>. Открылись </a:t>
            </a:r>
            <a:r>
              <a:rPr lang="ru-RU" sz="1400" dirty="0" smtClean="0">
                <a:solidFill>
                  <a:srgbClr val="002060"/>
                </a:solidFill>
                <a:latin typeface="Bookman Old Style" charset="0"/>
                <a:ea typeface="Bookman Old Style" charset="0"/>
                <a:cs typeface="Bookman Old Style" charset="0"/>
              </a:rPr>
              <a:t>границы.</a:t>
            </a:r>
            <a:endParaRPr lang="ru-RU" sz="1400" dirty="0">
              <a:solidFill>
                <a:srgbClr val="002060"/>
              </a:solidFill>
              <a:latin typeface="Bookman Old Style" charset="0"/>
              <a:ea typeface="Bookman Old Style" charset="0"/>
              <a:cs typeface="Bookman Old Styl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355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3661</TotalTime>
  <Words>322</Words>
  <Application>Microsoft Office PowerPoint</Application>
  <PresentationFormat>Лист A4 (210x297 мм)</PresentationFormat>
  <Paragraphs>78</Paragraphs>
  <Slides>15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Batang</vt:lpstr>
      <vt:lpstr>Bookman Old Style</vt:lpstr>
      <vt:lpstr>Calibri</vt:lpstr>
      <vt:lpstr>Calibri Light</vt:lpstr>
      <vt:lpstr>Times New Roman</vt:lpstr>
      <vt:lpstr>Тема Office</vt:lpstr>
      <vt:lpstr>.  </vt:lpstr>
      <vt:lpstr>Презентация PowerPoint</vt:lpstr>
      <vt:lpstr>Последствия отсутствия исторической памяти…</vt:lpstr>
      <vt:lpstr>Презентация PowerPoint</vt:lpstr>
      <vt:lpstr>Кавказская война.  Сравнительный анализ борьбы за независимость на Кавказе в 19 веке и идеологии радикалов последних десятилетий</vt:lpstr>
      <vt:lpstr>Презентация PowerPoint</vt:lpstr>
      <vt:lpstr>          Ядро борьбы за свободу.               Мировые ученые 19-го  века о лидерах         противостояния                  </vt:lpstr>
      <vt:lpstr>Финал.  Август 1859-го года... </vt:lpstr>
      <vt:lpstr>                                     Последствия</vt:lpstr>
      <vt:lpstr>Петербург, Калуга, Киев -  дорога в хадж длиною в 10 лет….</vt:lpstr>
      <vt:lpstr>Дагестан после Шамиля… Первая Мировая война Конный полк «Дикая дивизия»</vt:lpstr>
      <vt:lpstr>Имя Шамиля в Великой отечественной войне… </vt:lpstr>
      <vt:lpstr>Дагестан. 1999 год…  Вторжение боевиков в Дагестан, также известное как Дагестанская война (фактически считается началом Второй чеченской войны), — вооружённые столкновения, сопровождавшие ввод базировавшихся на территории Чечни отрядов «Исламской миротворческой бригады» под командованием Шамиля Басаева и Хаттаба на территорию Дагестана 7 августа — 14 сентября 1999 г. Первоначально отряды боевиков вошли в Ботлихский (операция «Имам Гази-Мухаммад» — 7—23 августа), а затем в Новолакский район Дагестана (операция «Имам Гамзат-бек» — 5—14 сентября)</vt:lpstr>
      <vt:lpstr>Историческая память…</vt:lpstr>
      <vt:lpstr>Идея, разработка, дизайн:  Управление гражданско-патриотического  воспитания и профилактических программ  Министерства по делам молодежи Республики Дагестан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ИСТОРИЧЕСКАЯ ПАМЯТЬ –  КАК ОРИЕНТИР</dc:title>
  <dc:creator>Admin</dc:creator>
  <cp:lastModifiedBy>Мурад</cp:lastModifiedBy>
  <cp:revision>185</cp:revision>
  <cp:lastPrinted>2017-03-24T08:02:23Z</cp:lastPrinted>
  <dcterms:created xsi:type="dcterms:W3CDTF">2014-10-20T05:00:05Z</dcterms:created>
  <dcterms:modified xsi:type="dcterms:W3CDTF">2017-05-03T08:38:02Z</dcterms:modified>
</cp:coreProperties>
</file>